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5"/>
  </p:notesMasterIdLst>
  <p:sldIdLst>
    <p:sldId id="256" r:id="rId2"/>
    <p:sldId id="257" r:id="rId3"/>
    <p:sldId id="258" r:id="rId4"/>
    <p:sldId id="266" r:id="rId5"/>
    <p:sldId id="260" r:id="rId6"/>
    <p:sldId id="294" r:id="rId7"/>
    <p:sldId id="262" r:id="rId8"/>
    <p:sldId id="295" r:id="rId9"/>
    <p:sldId id="296" r:id="rId10"/>
    <p:sldId id="288" r:id="rId11"/>
    <p:sldId id="291" r:id="rId12"/>
    <p:sldId id="274" r:id="rId13"/>
    <p:sldId id="277"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日高 美樹" initials="美日" lastIdx="3" clrIdx="0">
    <p:extLst>
      <p:ext uri="{19B8F6BF-5375-455C-9EA6-DF929625EA0E}">
        <p15:presenceInfo xmlns:p15="http://schemas.microsoft.com/office/powerpoint/2012/main" userId="S::m_hidaka@zinzai-kikaku.com::bbb328e0-0315-4481-9ae0-029d2d5468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9318"/>
    <a:srgbClr val="EC7A2C"/>
    <a:srgbClr val="F2A672"/>
    <a:srgbClr val="EDA749"/>
    <a:srgbClr val="FFFFFF"/>
    <a:srgbClr val="F0B76C"/>
    <a:srgbClr val="F5CF9D"/>
    <a:srgbClr val="F8DDBA"/>
    <a:srgbClr val="F4B183"/>
    <a:srgbClr val="E996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55" autoAdjust="0"/>
    <p:restoredTop sz="94660"/>
  </p:normalViewPr>
  <p:slideViewPr>
    <p:cSldViewPr snapToGrid="0">
      <p:cViewPr varScale="1">
        <p:scale>
          <a:sx n="68" d="100"/>
          <a:sy n="68" d="100"/>
        </p:scale>
        <p:origin x="966" y="72"/>
      </p:cViewPr>
      <p:guideLst>
        <p:guide orient="horz" pos="86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BEE01-C7B8-4B5B-9743-DB187DB38E2D}" type="datetimeFigureOut">
              <a:rPr kumimoji="1" lang="ja-JP" altLang="en-US" smtClean="0"/>
              <a:t>2024/11/15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E18CD3-1140-4AF9-AF9F-C2AAF1A7ECE2}" type="slidenum">
              <a:rPr kumimoji="1" lang="ja-JP" altLang="en-US" smtClean="0"/>
              <a:t>‹#›</a:t>
            </a:fld>
            <a:endParaRPr kumimoji="1" lang="ja-JP" altLang="en-US"/>
          </a:p>
        </p:txBody>
      </p:sp>
    </p:spTree>
    <p:extLst>
      <p:ext uri="{BB962C8B-B14F-4D97-AF65-F5344CB8AC3E}">
        <p14:creationId xmlns:p14="http://schemas.microsoft.com/office/powerpoint/2010/main" val="28947881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9E18CD3-1140-4AF9-AF9F-C2AAF1A7ECE2}" type="slidenum">
              <a:rPr kumimoji="1" lang="ja-JP" altLang="en-US" smtClean="0"/>
              <a:t>6</a:t>
            </a:fld>
            <a:endParaRPr kumimoji="1" lang="ja-JP" altLang="en-US"/>
          </a:p>
        </p:txBody>
      </p:sp>
    </p:spTree>
    <p:extLst>
      <p:ext uri="{BB962C8B-B14F-4D97-AF65-F5344CB8AC3E}">
        <p14:creationId xmlns:p14="http://schemas.microsoft.com/office/powerpoint/2010/main" val="3345244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F7EDE-A40A-58D1-346D-0BE11B3F42F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8E3144-471F-8F69-716D-C209793DAE5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C16DD9-881C-5D59-879C-AC421890022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798A976-BAF9-C109-CB6E-A86AEEE52792}"/>
              </a:ext>
            </a:extLst>
          </p:cNvPr>
          <p:cNvSpPr>
            <a:spLocks noGrp="1"/>
          </p:cNvSpPr>
          <p:nvPr>
            <p:ph type="sldNum" sz="quarter" idx="5"/>
          </p:nvPr>
        </p:nvSpPr>
        <p:spPr/>
        <p:txBody>
          <a:bodyPr/>
          <a:lstStyle/>
          <a:p>
            <a:fld id="{79E18CD3-1140-4AF9-AF9F-C2AAF1A7ECE2}" type="slidenum">
              <a:rPr kumimoji="1" lang="ja-JP" altLang="en-US" smtClean="0"/>
              <a:t>7</a:t>
            </a:fld>
            <a:endParaRPr kumimoji="1" lang="ja-JP" altLang="en-US"/>
          </a:p>
        </p:txBody>
      </p:sp>
    </p:spTree>
    <p:extLst>
      <p:ext uri="{BB962C8B-B14F-4D97-AF65-F5344CB8AC3E}">
        <p14:creationId xmlns:p14="http://schemas.microsoft.com/office/powerpoint/2010/main" val="1497041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7147E-F78C-322F-4819-79AB4021B0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6E7CAB0-D6F8-6B15-D95E-5C210D1D0F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3B1CF1F-DCFB-D2EC-204A-E2994316527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345B455-258D-1100-8E64-501E7E8F6828}"/>
              </a:ext>
            </a:extLst>
          </p:cNvPr>
          <p:cNvSpPr>
            <a:spLocks noGrp="1"/>
          </p:cNvSpPr>
          <p:nvPr>
            <p:ph type="sldNum" sz="quarter" idx="5"/>
          </p:nvPr>
        </p:nvSpPr>
        <p:spPr/>
        <p:txBody>
          <a:bodyPr/>
          <a:lstStyle/>
          <a:p>
            <a:fld id="{79E18CD3-1140-4AF9-AF9F-C2AAF1A7ECE2}" type="slidenum">
              <a:rPr kumimoji="1" lang="ja-JP" altLang="en-US" smtClean="0"/>
              <a:t>8</a:t>
            </a:fld>
            <a:endParaRPr kumimoji="1" lang="ja-JP" altLang="en-US"/>
          </a:p>
        </p:txBody>
      </p:sp>
    </p:spTree>
    <p:extLst>
      <p:ext uri="{BB962C8B-B14F-4D97-AF65-F5344CB8AC3E}">
        <p14:creationId xmlns:p14="http://schemas.microsoft.com/office/powerpoint/2010/main" val="372634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B700E6-550E-AF27-4B9C-7D86B801EA7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36CAF8E5-DD6F-7147-69A6-8684E46204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70E5AD23-E041-658F-AB57-AD092428839E}"/>
              </a:ext>
            </a:extLst>
          </p:cNvPr>
          <p:cNvSpPr>
            <a:spLocks noGrp="1"/>
          </p:cNvSpPr>
          <p:nvPr>
            <p:ph type="dt" sz="half" idx="10"/>
          </p:nvPr>
        </p:nvSpPr>
        <p:spPr/>
        <p:txBody>
          <a:bodyPr/>
          <a:lstStyle/>
          <a:p>
            <a:fld id="{C01F89A8-E70A-4234-88C7-BBEE4CEB6D22}" type="datetime1">
              <a:rPr kumimoji="1" lang="ja-JP" altLang="en-US" smtClean="0"/>
              <a:t>2024/11/15</a:t>
            </a:fld>
            <a:endParaRPr kumimoji="1" lang="ja-JP" altLang="en-US"/>
          </a:p>
        </p:txBody>
      </p:sp>
      <p:sp>
        <p:nvSpPr>
          <p:cNvPr id="5" name="フッター プレースホルダー 4">
            <a:extLst>
              <a:ext uri="{FF2B5EF4-FFF2-40B4-BE49-F238E27FC236}">
                <a16:creationId xmlns:a16="http://schemas.microsoft.com/office/drawing/2014/main" id="{B0400E8B-C0E4-A417-7540-E1D83B4DF9C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BE9D112-1974-4CFC-5443-AF451E3BFC6B}"/>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3510756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A8450-4AEF-AEB1-7993-D2195A36DFCC}"/>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CB68997-CF1C-555B-D6EF-B4CBDDAE246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8F9746D-7581-28FA-9F99-711E9F79782B}"/>
              </a:ext>
            </a:extLst>
          </p:cNvPr>
          <p:cNvSpPr>
            <a:spLocks noGrp="1"/>
          </p:cNvSpPr>
          <p:nvPr>
            <p:ph type="dt" sz="half" idx="10"/>
          </p:nvPr>
        </p:nvSpPr>
        <p:spPr/>
        <p:txBody>
          <a:bodyPr/>
          <a:lstStyle/>
          <a:p>
            <a:fld id="{4C52EC25-C735-419E-A6CE-8FDDF4510AC8}" type="datetime1">
              <a:rPr kumimoji="1" lang="ja-JP" altLang="en-US" smtClean="0"/>
              <a:t>2024/11/15</a:t>
            </a:fld>
            <a:endParaRPr kumimoji="1" lang="ja-JP" altLang="en-US"/>
          </a:p>
        </p:txBody>
      </p:sp>
      <p:sp>
        <p:nvSpPr>
          <p:cNvPr id="5" name="フッター プレースホルダー 4">
            <a:extLst>
              <a:ext uri="{FF2B5EF4-FFF2-40B4-BE49-F238E27FC236}">
                <a16:creationId xmlns:a16="http://schemas.microsoft.com/office/drawing/2014/main" id="{8E3A70B7-B27B-EC81-AC07-0F37459674D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5FFA4EE-3FDA-4479-2535-4729779027EC}"/>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4185340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C7D604D-823C-327C-68DF-A6B82DA2D0F9}"/>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175A4F4-ED36-5870-2E19-336E1E81B374}"/>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3952B9B-66DD-814B-54AC-DF76E2488CF5}"/>
              </a:ext>
            </a:extLst>
          </p:cNvPr>
          <p:cNvSpPr>
            <a:spLocks noGrp="1"/>
          </p:cNvSpPr>
          <p:nvPr>
            <p:ph type="dt" sz="half" idx="10"/>
          </p:nvPr>
        </p:nvSpPr>
        <p:spPr/>
        <p:txBody>
          <a:bodyPr/>
          <a:lstStyle/>
          <a:p>
            <a:fld id="{4EF1D115-B039-483A-B3E7-2EC3EB9352EF}" type="datetime1">
              <a:rPr kumimoji="1" lang="ja-JP" altLang="en-US" smtClean="0"/>
              <a:t>2024/11/15</a:t>
            </a:fld>
            <a:endParaRPr kumimoji="1" lang="ja-JP" altLang="en-US"/>
          </a:p>
        </p:txBody>
      </p:sp>
      <p:sp>
        <p:nvSpPr>
          <p:cNvPr id="5" name="フッター プレースホルダー 4">
            <a:extLst>
              <a:ext uri="{FF2B5EF4-FFF2-40B4-BE49-F238E27FC236}">
                <a16:creationId xmlns:a16="http://schemas.microsoft.com/office/drawing/2014/main" id="{0263E7D6-F14A-848C-B4C9-9C2AD26EF3E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2CD2424-9AA1-D354-740B-9D38FE5E670F}"/>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3224800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53FD81-20B7-1C16-DA3C-F898F6F75D3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2EB03F5-95EB-16A5-BE32-03F86E1670E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DDD08D8-9C6A-70EE-2E4D-46AEABBB920E}"/>
              </a:ext>
            </a:extLst>
          </p:cNvPr>
          <p:cNvSpPr>
            <a:spLocks noGrp="1"/>
          </p:cNvSpPr>
          <p:nvPr>
            <p:ph type="dt" sz="half" idx="10"/>
          </p:nvPr>
        </p:nvSpPr>
        <p:spPr/>
        <p:txBody>
          <a:bodyPr/>
          <a:lstStyle/>
          <a:p>
            <a:fld id="{2AECE60B-7C16-4BCB-871C-078BFA03D1E1}" type="datetime1">
              <a:rPr kumimoji="1" lang="ja-JP" altLang="en-US" smtClean="0"/>
              <a:t>2024/11/15</a:t>
            </a:fld>
            <a:endParaRPr kumimoji="1" lang="ja-JP" altLang="en-US"/>
          </a:p>
        </p:txBody>
      </p:sp>
      <p:sp>
        <p:nvSpPr>
          <p:cNvPr id="5" name="フッター プレースホルダー 4">
            <a:extLst>
              <a:ext uri="{FF2B5EF4-FFF2-40B4-BE49-F238E27FC236}">
                <a16:creationId xmlns:a16="http://schemas.microsoft.com/office/drawing/2014/main" id="{8569D266-3A8F-ADC1-C593-024652AFC79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EEA99B4-CD7D-85A4-0713-CABC928BBE16}"/>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661514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DC2F94-ADDD-F4B8-7C18-5DEC57870DC0}"/>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D6959F-0347-160B-6CB4-DB9892C4DF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E235C4C-146B-77EE-E595-22AADC5C8BDF}"/>
              </a:ext>
            </a:extLst>
          </p:cNvPr>
          <p:cNvSpPr>
            <a:spLocks noGrp="1"/>
          </p:cNvSpPr>
          <p:nvPr>
            <p:ph type="dt" sz="half" idx="10"/>
          </p:nvPr>
        </p:nvSpPr>
        <p:spPr/>
        <p:txBody>
          <a:bodyPr/>
          <a:lstStyle/>
          <a:p>
            <a:fld id="{90FD6DE5-E897-42AE-B56F-54BE8D3028A9}" type="datetime1">
              <a:rPr kumimoji="1" lang="ja-JP" altLang="en-US" smtClean="0"/>
              <a:t>2024/11/15</a:t>
            </a:fld>
            <a:endParaRPr kumimoji="1" lang="ja-JP" altLang="en-US"/>
          </a:p>
        </p:txBody>
      </p:sp>
      <p:sp>
        <p:nvSpPr>
          <p:cNvPr id="5" name="フッター プレースホルダー 4">
            <a:extLst>
              <a:ext uri="{FF2B5EF4-FFF2-40B4-BE49-F238E27FC236}">
                <a16:creationId xmlns:a16="http://schemas.microsoft.com/office/drawing/2014/main" id="{DEF1A8E2-FD14-A6D4-B73D-BAEA9103C81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D05940-7E9A-0459-7361-545251318B66}"/>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2154703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01E5EE-21FF-93C0-57CD-41D01975198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B52E87D-854A-FD01-ABC9-BD9981F9E337}"/>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C191209-A6DC-878A-7166-5949C21C364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0BD89B8-763C-8C9A-6ADD-D23EEABA2C9E}"/>
              </a:ext>
            </a:extLst>
          </p:cNvPr>
          <p:cNvSpPr>
            <a:spLocks noGrp="1"/>
          </p:cNvSpPr>
          <p:nvPr>
            <p:ph type="dt" sz="half" idx="10"/>
          </p:nvPr>
        </p:nvSpPr>
        <p:spPr/>
        <p:txBody>
          <a:bodyPr/>
          <a:lstStyle/>
          <a:p>
            <a:fld id="{1A8B42E0-2E55-44CF-9356-4959D3569AF1}" type="datetime1">
              <a:rPr kumimoji="1" lang="ja-JP" altLang="en-US" smtClean="0"/>
              <a:t>2024/11/15</a:t>
            </a:fld>
            <a:endParaRPr kumimoji="1" lang="ja-JP" altLang="en-US"/>
          </a:p>
        </p:txBody>
      </p:sp>
      <p:sp>
        <p:nvSpPr>
          <p:cNvPr id="6" name="フッター プレースホルダー 5">
            <a:extLst>
              <a:ext uri="{FF2B5EF4-FFF2-40B4-BE49-F238E27FC236}">
                <a16:creationId xmlns:a16="http://schemas.microsoft.com/office/drawing/2014/main" id="{8595855C-88EF-C029-376E-371B9B71B7B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F6EEBE5-A760-C947-8333-E8C5386C7820}"/>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2960197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7AC960-E41B-1D79-8599-7BF38491904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BEC8CA8-95C7-0BCD-CBC8-764D037D84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67557A7-EE2A-81FA-82E3-6D9B6712EB99}"/>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E97C4A5-B5DC-BDEB-C29E-EE7B4712F6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DE0E6D4-57E4-8614-193C-874CCF21ACD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C17EBE0-798C-F2F5-EEC6-9F5E95283BB6}"/>
              </a:ext>
            </a:extLst>
          </p:cNvPr>
          <p:cNvSpPr>
            <a:spLocks noGrp="1"/>
          </p:cNvSpPr>
          <p:nvPr>
            <p:ph type="dt" sz="half" idx="10"/>
          </p:nvPr>
        </p:nvSpPr>
        <p:spPr/>
        <p:txBody>
          <a:bodyPr/>
          <a:lstStyle/>
          <a:p>
            <a:fld id="{9FC969C7-F74C-47B9-A391-8EBE1154BAB9}" type="datetime1">
              <a:rPr kumimoji="1" lang="ja-JP" altLang="en-US" smtClean="0"/>
              <a:t>2024/11/15</a:t>
            </a:fld>
            <a:endParaRPr kumimoji="1" lang="ja-JP" altLang="en-US"/>
          </a:p>
        </p:txBody>
      </p:sp>
      <p:sp>
        <p:nvSpPr>
          <p:cNvPr id="8" name="フッター プレースホルダー 7">
            <a:extLst>
              <a:ext uri="{FF2B5EF4-FFF2-40B4-BE49-F238E27FC236}">
                <a16:creationId xmlns:a16="http://schemas.microsoft.com/office/drawing/2014/main" id="{B837F941-14FB-C528-187D-26DEA11F7884}"/>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CD36E7E-E366-BA46-ACAD-D1897921E0E2}"/>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1018497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E4B146B-2140-8481-C597-32686FB7A635}"/>
              </a:ext>
            </a:extLst>
          </p:cNvPr>
          <p:cNvSpPr/>
          <p:nvPr userDrawn="1"/>
        </p:nvSpPr>
        <p:spPr>
          <a:xfrm>
            <a:off x="0" y="0"/>
            <a:ext cx="12192000" cy="6858000"/>
          </a:xfrm>
          <a:prstGeom prst="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8468C87-6F0C-DCCB-0E81-89E9480286E0}"/>
              </a:ext>
            </a:extLst>
          </p:cNvPr>
          <p:cNvSpPr>
            <a:spLocks noGrp="1"/>
          </p:cNvSpPr>
          <p:nvPr>
            <p:ph type="title"/>
          </p:nvPr>
        </p:nvSpPr>
        <p:spPr>
          <a:xfrm>
            <a:off x="1489835" y="2744840"/>
            <a:ext cx="10515600" cy="1325563"/>
          </a:xfrm>
        </p:spPr>
        <p:txBody>
          <a:bodyPr>
            <a:normAutofit/>
          </a:bodyPr>
          <a:lstStyle>
            <a:lvl1pPr>
              <a:defRPr sz="5400" b="1">
                <a:solidFill>
                  <a:schemeClr val="bg1"/>
                </a:solidFill>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3" name="日付プレースホルダー 2">
            <a:extLst>
              <a:ext uri="{FF2B5EF4-FFF2-40B4-BE49-F238E27FC236}">
                <a16:creationId xmlns:a16="http://schemas.microsoft.com/office/drawing/2014/main" id="{0226AF18-9FFF-A512-4627-12865A1E7818}"/>
              </a:ext>
            </a:extLst>
          </p:cNvPr>
          <p:cNvSpPr>
            <a:spLocks noGrp="1"/>
          </p:cNvSpPr>
          <p:nvPr>
            <p:ph type="dt" sz="half" idx="10"/>
          </p:nvPr>
        </p:nvSpPr>
        <p:spPr/>
        <p:txBody>
          <a:bodyPr/>
          <a:lstStyle/>
          <a:p>
            <a:fld id="{FFE470E5-4B84-4C5A-BB05-81DA5A4A1126}" type="datetime1">
              <a:rPr kumimoji="1" lang="ja-JP" altLang="en-US" smtClean="0"/>
              <a:t>2024/11/15</a:t>
            </a:fld>
            <a:endParaRPr kumimoji="1" lang="ja-JP" altLang="en-US"/>
          </a:p>
        </p:txBody>
      </p:sp>
      <p:sp>
        <p:nvSpPr>
          <p:cNvPr id="4" name="フッター プレースホルダー 3">
            <a:extLst>
              <a:ext uri="{FF2B5EF4-FFF2-40B4-BE49-F238E27FC236}">
                <a16:creationId xmlns:a16="http://schemas.microsoft.com/office/drawing/2014/main" id="{A0260A10-CF56-B5BF-B42C-1FD650F27A0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E12832E-242C-3D67-FDCC-6AE0DC42A156}"/>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
        <p:nvSpPr>
          <p:cNvPr id="7" name="正方形/長方形 6">
            <a:extLst>
              <a:ext uri="{FF2B5EF4-FFF2-40B4-BE49-F238E27FC236}">
                <a16:creationId xmlns:a16="http://schemas.microsoft.com/office/drawing/2014/main" id="{5115A31E-CADA-0537-9E16-08AF5A508CC4}"/>
              </a:ext>
            </a:extLst>
          </p:cNvPr>
          <p:cNvSpPr/>
          <p:nvPr userDrawn="1"/>
        </p:nvSpPr>
        <p:spPr>
          <a:xfrm>
            <a:off x="1106215" y="2719441"/>
            <a:ext cx="87586" cy="115740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0097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05609807-0C8A-66E7-D204-70F4ED600905}"/>
              </a:ext>
            </a:extLst>
          </p:cNvPr>
          <p:cNvSpPr>
            <a:spLocks noGrp="1"/>
          </p:cNvSpPr>
          <p:nvPr>
            <p:ph type="dt" sz="half" idx="10"/>
          </p:nvPr>
        </p:nvSpPr>
        <p:spPr/>
        <p:txBody>
          <a:bodyPr/>
          <a:lstStyle/>
          <a:p>
            <a:fld id="{71BC28EC-91C3-4D80-AD34-C8E6D3F3CBFD}" type="datetime1">
              <a:rPr kumimoji="1" lang="ja-JP" altLang="en-US" smtClean="0"/>
              <a:t>2024/11/15</a:t>
            </a:fld>
            <a:endParaRPr kumimoji="1" lang="ja-JP" altLang="en-US"/>
          </a:p>
        </p:txBody>
      </p:sp>
      <p:sp>
        <p:nvSpPr>
          <p:cNvPr id="4" name="スライド番号プレースホルダー 3">
            <a:extLst>
              <a:ext uri="{FF2B5EF4-FFF2-40B4-BE49-F238E27FC236}">
                <a16:creationId xmlns:a16="http://schemas.microsoft.com/office/drawing/2014/main" id="{1407B67D-1A4F-E11C-0E42-630F3FB79B59}"/>
              </a:ext>
            </a:extLst>
          </p:cNvPr>
          <p:cNvSpPr>
            <a:spLocks noGrp="1"/>
          </p:cNvSpPr>
          <p:nvPr>
            <p:ph type="sldNum" sz="quarter" idx="12"/>
          </p:nvPr>
        </p:nvSpPr>
        <p:spPr>
          <a:xfrm>
            <a:off x="4724400" y="6467475"/>
            <a:ext cx="2743200" cy="365125"/>
          </a:xfrm>
        </p:spPr>
        <p:txBody>
          <a:bodyPr/>
          <a:lstStyle>
            <a:lvl1pPr algn="ctr">
              <a:defRPr sz="1100">
                <a:solidFill>
                  <a:schemeClr val="tx1">
                    <a:lumMod val="75000"/>
                    <a:lumOff val="25000"/>
                  </a:schemeClr>
                </a:solidFill>
                <a:latin typeface="+mn-ea"/>
                <a:ea typeface="+mn-ea"/>
              </a:defRPr>
            </a:lvl1pPr>
          </a:lstStyle>
          <a:p>
            <a:r>
              <a:rPr lang="en-US" altLang="ja-JP"/>
              <a:t>- </a:t>
            </a:r>
            <a:fld id="{6886FDF6-575E-42CC-BB18-4604A6A37F49}" type="slidenum">
              <a:rPr lang="ja-JP" altLang="en-US" smtClean="0"/>
              <a:pPr/>
              <a:t>‹#›</a:t>
            </a:fld>
            <a:r>
              <a:rPr lang="ja-JP" altLang="en-US"/>
              <a:t> </a:t>
            </a:r>
            <a:r>
              <a:rPr lang="en-US" altLang="ja-JP"/>
              <a:t>-</a:t>
            </a:r>
            <a:endParaRPr lang="ja-JP" altLang="en-US" dirty="0"/>
          </a:p>
        </p:txBody>
      </p:sp>
      <p:sp>
        <p:nvSpPr>
          <p:cNvPr id="5" name="正方形/長方形 4">
            <a:extLst>
              <a:ext uri="{FF2B5EF4-FFF2-40B4-BE49-F238E27FC236}">
                <a16:creationId xmlns:a16="http://schemas.microsoft.com/office/drawing/2014/main" id="{9C6EC760-180B-2F1E-0DB0-D09359DE77A1}"/>
              </a:ext>
            </a:extLst>
          </p:cNvPr>
          <p:cNvSpPr/>
          <p:nvPr userDrawn="1"/>
        </p:nvSpPr>
        <p:spPr>
          <a:xfrm>
            <a:off x="0" y="0"/>
            <a:ext cx="146756" cy="6858000"/>
          </a:xfrm>
          <a:prstGeom prst="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5">
            <a:extLst>
              <a:ext uri="{FF2B5EF4-FFF2-40B4-BE49-F238E27FC236}">
                <a16:creationId xmlns:a16="http://schemas.microsoft.com/office/drawing/2014/main" id="{E993E613-7C43-28DE-F501-09B2817E405A}"/>
              </a:ext>
            </a:extLst>
          </p:cNvPr>
          <p:cNvSpPr>
            <a:spLocks noGrp="1"/>
          </p:cNvSpPr>
          <p:nvPr>
            <p:ph type="title"/>
          </p:nvPr>
        </p:nvSpPr>
        <p:spPr>
          <a:xfrm>
            <a:off x="365231" y="273160"/>
            <a:ext cx="10515600" cy="756854"/>
          </a:xfrm>
        </p:spPr>
        <p:txBody>
          <a:bodyPr>
            <a:normAutofit/>
          </a:bodyPr>
          <a:lstStyle>
            <a:lvl1pPr>
              <a:defRPr sz="4800" b="1">
                <a:solidFill>
                  <a:srgbClr val="D89318"/>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Tree>
    <p:extLst>
      <p:ext uri="{BB962C8B-B14F-4D97-AF65-F5344CB8AC3E}">
        <p14:creationId xmlns:p14="http://schemas.microsoft.com/office/powerpoint/2010/main" val="1032628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32F8FF-6848-C670-A68E-F6FD8D3A169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16A4103-B8BE-2D1E-5906-EE00C9FA0C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5E5D236F-B29E-108F-AB0C-196723D27E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AE1C486-E60D-814B-1633-958143ED1361}"/>
              </a:ext>
            </a:extLst>
          </p:cNvPr>
          <p:cNvSpPr>
            <a:spLocks noGrp="1"/>
          </p:cNvSpPr>
          <p:nvPr>
            <p:ph type="dt" sz="half" idx="10"/>
          </p:nvPr>
        </p:nvSpPr>
        <p:spPr/>
        <p:txBody>
          <a:bodyPr/>
          <a:lstStyle/>
          <a:p>
            <a:fld id="{7FB71ECA-7B93-4FF0-B5FC-E879FDDDC272}" type="datetime1">
              <a:rPr kumimoji="1" lang="ja-JP" altLang="en-US" smtClean="0"/>
              <a:t>2024/11/15</a:t>
            </a:fld>
            <a:endParaRPr kumimoji="1" lang="ja-JP" altLang="en-US"/>
          </a:p>
        </p:txBody>
      </p:sp>
      <p:sp>
        <p:nvSpPr>
          <p:cNvPr id="6" name="フッター プレースホルダー 5">
            <a:extLst>
              <a:ext uri="{FF2B5EF4-FFF2-40B4-BE49-F238E27FC236}">
                <a16:creationId xmlns:a16="http://schemas.microsoft.com/office/drawing/2014/main" id="{AE49471F-0DC2-3F22-D1D3-C43E1CEF5CE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2173094-9129-84F8-761B-DC18FCEA6DF2}"/>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1425374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7B8C75-4E8F-50AC-8EB6-86CCDA48D52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2BDA217-75D1-BAAB-E73A-AA1CA68F85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90CD49D-D7E2-B9B5-FFAC-392D814DDF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36D7EE1-5862-BC72-3497-B040EC67E9A1}"/>
              </a:ext>
            </a:extLst>
          </p:cNvPr>
          <p:cNvSpPr>
            <a:spLocks noGrp="1"/>
          </p:cNvSpPr>
          <p:nvPr>
            <p:ph type="dt" sz="half" idx="10"/>
          </p:nvPr>
        </p:nvSpPr>
        <p:spPr/>
        <p:txBody>
          <a:bodyPr/>
          <a:lstStyle/>
          <a:p>
            <a:fld id="{4E9A4222-4FDA-42F5-8451-9D70F5A831EE}" type="datetime1">
              <a:rPr kumimoji="1" lang="ja-JP" altLang="en-US" smtClean="0"/>
              <a:t>2024/11/15</a:t>
            </a:fld>
            <a:endParaRPr kumimoji="1" lang="ja-JP" altLang="en-US"/>
          </a:p>
        </p:txBody>
      </p:sp>
      <p:sp>
        <p:nvSpPr>
          <p:cNvPr id="6" name="フッター プレースホルダー 5">
            <a:extLst>
              <a:ext uri="{FF2B5EF4-FFF2-40B4-BE49-F238E27FC236}">
                <a16:creationId xmlns:a16="http://schemas.microsoft.com/office/drawing/2014/main" id="{3D6176C7-AE9C-A3FB-876B-39B290BDEA8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A51E4F7-1AF0-8869-4E50-D78E9AE337C0}"/>
              </a:ext>
            </a:extLst>
          </p:cNvPr>
          <p:cNvSpPr>
            <a:spLocks noGrp="1"/>
          </p:cNvSpPr>
          <p:nvPr>
            <p:ph type="sldNum" sz="quarter" idx="12"/>
          </p:nvPr>
        </p:nvSpPr>
        <p:spPr/>
        <p:txBody>
          <a:body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2007390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E62576B-7E27-D882-8D6D-20179553B6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881A352-0968-B62F-3F0A-CB67F331E4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C3D11F5-3122-6416-8D9A-4CF9D55B6D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21616-3AA8-40BE-9C1A-3884BA6352B6}" type="datetime1">
              <a:rPr kumimoji="1" lang="ja-JP" altLang="en-US" smtClean="0"/>
              <a:t>2024/11/15</a:t>
            </a:fld>
            <a:endParaRPr kumimoji="1" lang="ja-JP" altLang="en-US"/>
          </a:p>
        </p:txBody>
      </p:sp>
      <p:sp>
        <p:nvSpPr>
          <p:cNvPr id="5" name="フッター プレースホルダー 4">
            <a:extLst>
              <a:ext uri="{FF2B5EF4-FFF2-40B4-BE49-F238E27FC236}">
                <a16:creationId xmlns:a16="http://schemas.microsoft.com/office/drawing/2014/main" id="{E6021F2D-4779-71FB-6CE1-8032A2DA5E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DD79FAAD-AA99-E870-1E50-3FB870AC5F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86FDF6-575E-42CC-BB18-4604A6A37F49}" type="slidenum">
              <a:rPr kumimoji="1" lang="ja-JP" altLang="en-US" smtClean="0"/>
              <a:t>‹#›</a:t>
            </a:fld>
            <a:endParaRPr kumimoji="1" lang="ja-JP" altLang="en-US"/>
          </a:p>
        </p:txBody>
      </p:sp>
    </p:spTree>
    <p:extLst>
      <p:ext uri="{BB962C8B-B14F-4D97-AF65-F5344CB8AC3E}">
        <p14:creationId xmlns:p14="http://schemas.microsoft.com/office/powerpoint/2010/main" val="729207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8;p2">
            <a:extLst>
              <a:ext uri="{FF2B5EF4-FFF2-40B4-BE49-F238E27FC236}">
                <a16:creationId xmlns:a16="http://schemas.microsoft.com/office/drawing/2014/main" id="{2BE45AB0-72CE-FC1B-725B-B7EFEF353ADE}"/>
              </a:ext>
            </a:extLst>
          </p:cNvPr>
          <p:cNvPicPr preferRelativeResize="0"/>
          <p:nvPr/>
        </p:nvPicPr>
        <p:blipFill rotWithShape="1">
          <a:blip r:embed="rId2">
            <a:alphaModFix/>
          </a:blip>
          <a:srcRect/>
          <a:stretch/>
        </p:blipFill>
        <p:spPr>
          <a:xfrm>
            <a:off x="752505" y="1927551"/>
            <a:ext cx="2024559" cy="2603546"/>
          </a:xfrm>
          <a:prstGeom prst="rect">
            <a:avLst/>
          </a:prstGeom>
          <a:noFill/>
          <a:ln>
            <a:noFill/>
          </a:ln>
        </p:spPr>
      </p:pic>
      <p:sp>
        <p:nvSpPr>
          <p:cNvPr id="6" name="テキスト ボックス 5">
            <a:extLst>
              <a:ext uri="{FF2B5EF4-FFF2-40B4-BE49-F238E27FC236}">
                <a16:creationId xmlns:a16="http://schemas.microsoft.com/office/drawing/2014/main" id="{3DB454E6-0EF2-88A7-9C54-A28CEFBB362F}"/>
              </a:ext>
            </a:extLst>
          </p:cNvPr>
          <p:cNvSpPr txBox="1"/>
          <p:nvPr/>
        </p:nvSpPr>
        <p:spPr>
          <a:xfrm>
            <a:off x="3523383" y="2244439"/>
            <a:ext cx="8973416" cy="1423467"/>
          </a:xfrm>
          <a:prstGeom prst="rect">
            <a:avLst/>
          </a:prstGeom>
          <a:noFill/>
        </p:spPr>
        <p:txBody>
          <a:bodyPr wrap="square">
            <a:spAutoFit/>
          </a:bodyPr>
          <a:lstStyle/>
          <a:p>
            <a:pPr algn="l">
              <a:lnSpc>
                <a:spcPct val="150000"/>
              </a:lnSpc>
            </a:pPr>
            <a:r>
              <a:rPr lang="ja-JP" altLang="en-US" sz="1600" dirty="0">
                <a:solidFill>
                  <a:schemeClr val="tx1">
                    <a:lumMod val="85000"/>
                    <a:lumOff val="15000"/>
                  </a:schemeClr>
                </a:solidFill>
                <a:latin typeface="メイリオ" panose="020B0604030504040204" pitchFamily="50" charset="-128"/>
                <a:ea typeface="メイリオ" panose="020B0604030504040204" pitchFamily="50" charset="-128"/>
              </a:rPr>
              <a:t>人財探しのパートナー</a:t>
            </a:r>
            <a:endParaRPr lang="en-US" altLang="ja-JP" sz="1600" dirty="0">
              <a:solidFill>
                <a:schemeClr val="tx1">
                  <a:lumMod val="85000"/>
                  <a:lumOff val="15000"/>
                </a:schemeClr>
              </a:solidFill>
              <a:latin typeface="メイリオ" panose="020B0604030504040204" pitchFamily="50" charset="-128"/>
              <a:ea typeface="メイリオ" panose="020B0604030504040204" pitchFamily="50" charset="-128"/>
            </a:endParaRPr>
          </a:p>
          <a:p>
            <a:pPr algn="l">
              <a:lnSpc>
                <a:spcPct val="150000"/>
              </a:lnSpc>
            </a:pPr>
            <a:r>
              <a:rPr lang="en-US" altLang="ja-JP" sz="1600" dirty="0">
                <a:solidFill>
                  <a:schemeClr val="tx1">
                    <a:lumMod val="85000"/>
                    <a:lumOff val="15000"/>
                  </a:schemeClr>
                </a:solidFill>
                <a:latin typeface="メイリオ" panose="020B0604030504040204" pitchFamily="50" charset="-128"/>
                <a:ea typeface="メイリオ" panose="020B0604030504040204" pitchFamily="50" charset="-128"/>
              </a:rPr>
              <a:t>Indeed</a:t>
            </a:r>
            <a:r>
              <a:rPr lang="ja-JP" altLang="en-US" sz="1600" dirty="0">
                <a:solidFill>
                  <a:schemeClr val="tx1">
                    <a:lumMod val="85000"/>
                    <a:lumOff val="15000"/>
                  </a:schemeClr>
                </a:solidFill>
                <a:latin typeface="メイリオ" panose="020B0604030504040204" pitchFamily="50" charset="-128"/>
                <a:ea typeface="メイリオ" panose="020B0604030504040204" pitchFamily="50" charset="-128"/>
              </a:rPr>
              <a:t>認定パートナー</a:t>
            </a:r>
            <a:r>
              <a:rPr lang="en-US" altLang="ja-JP" sz="1600" dirty="0">
                <a:solidFill>
                  <a:schemeClr val="tx1">
                    <a:lumMod val="85000"/>
                    <a:lumOff val="15000"/>
                  </a:schemeClr>
                </a:solidFill>
                <a:latin typeface="メイリオ" panose="020B0604030504040204" pitchFamily="50" charset="-128"/>
                <a:ea typeface="メイリオ" panose="020B0604030504040204" pitchFamily="50" charset="-128"/>
              </a:rPr>
              <a:t>/</a:t>
            </a:r>
            <a:r>
              <a:rPr lang="ja-JP" altLang="en-US" sz="1600" dirty="0">
                <a:solidFill>
                  <a:schemeClr val="tx1">
                    <a:lumMod val="85000"/>
                    <a:lumOff val="15000"/>
                  </a:schemeClr>
                </a:solidFill>
                <a:latin typeface="メイリオ" panose="020B0604030504040204" pitchFamily="50" charset="-128"/>
                <a:ea typeface="メイリオ" panose="020B0604030504040204" pitchFamily="50" charset="-128"/>
              </a:rPr>
              <a:t>リクルート正規代理店</a:t>
            </a:r>
            <a:r>
              <a:rPr lang="en-US" altLang="ja-JP" sz="1600" dirty="0">
                <a:solidFill>
                  <a:schemeClr val="tx1">
                    <a:lumMod val="85000"/>
                    <a:lumOff val="15000"/>
                  </a:schemeClr>
                </a:solidFill>
                <a:latin typeface="メイリオ" panose="020B0604030504040204" pitchFamily="50" charset="-128"/>
                <a:ea typeface="メイリオ" panose="020B0604030504040204" pitchFamily="50" charset="-128"/>
              </a:rPr>
              <a:t>/</a:t>
            </a:r>
          </a:p>
          <a:p>
            <a:pPr algn="l">
              <a:lnSpc>
                <a:spcPct val="150000"/>
              </a:lnSpc>
            </a:pPr>
            <a:r>
              <a:rPr lang="ja-JP" altLang="en-US" sz="2800" b="1" dirty="0">
                <a:solidFill>
                  <a:schemeClr val="tx1">
                    <a:lumMod val="85000"/>
                    <a:lumOff val="15000"/>
                  </a:schemeClr>
                </a:solidFill>
                <a:latin typeface="メイリオ" panose="020B0604030504040204" pitchFamily="50" charset="-128"/>
                <a:ea typeface="メイリオ" panose="020B0604030504040204" pitchFamily="50" charset="-128"/>
              </a:rPr>
              <a:t>人財採用事業ご紹介資料</a:t>
            </a:r>
            <a:endParaRPr kumimoji="1" lang="ja-JP" altLang="en-US" sz="28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869B323A-36AB-997C-5090-75CDFC7DB2E3}"/>
              </a:ext>
            </a:extLst>
          </p:cNvPr>
          <p:cNvSpPr/>
          <p:nvPr/>
        </p:nvSpPr>
        <p:spPr>
          <a:xfrm>
            <a:off x="3170927" y="1927551"/>
            <a:ext cx="101600" cy="2603546"/>
          </a:xfrm>
          <a:prstGeom prst="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11714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862A4E2D-5763-A546-B872-E71F2CC99E4A}"/>
              </a:ext>
            </a:extLst>
          </p:cNvPr>
          <p:cNvSpPr>
            <a:spLocks noGrp="1"/>
          </p:cNvSpPr>
          <p:nvPr>
            <p:ph type="sldNum" sz="quarter" idx="12"/>
          </p:nvPr>
        </p:nvSpPr>
        <p:spPr/>
        <p:txBody>
          <a:bodyPr/>
          <a:lstStyle/>
          <a:p>
            <a:fld id="{E310EA0D-2252-9045-A82C-BA460C3629D0}" type="slidenum">
              <a:rPr lang="ja-JP" altLang="en-US" smtClean="0"/>
              <a:pPr/>
              <a:t>9</a:t>
            </a:fld>
            <a:endParaRPr lang="ja-JP" altLang="en-US"/>
          </a:p>
        </p:txBody>
      </p:sp>
      <p:sp>
        <p:nvSpPr>
          <p:cNvPr id="2" name="タイトル 1">
            <a:extLst>
              <a:ext uri="{FF2B5EF4-FFF2-40B4-BE49-F238E27FC236}">
                <a16:creationId xmlns:a16="http://schemas.microsoft.com/office/drawing/2014/main" id="{8EDB1046-A80B-5E08-1919-F12536310E5F}"/>
              </a:ext>
            </a:extLst>
          </p:cNvPr>
          <p:cNvSpPr>
            <a:spLocks noGrp="1"/>
          </p:cNvSpPr>
          <p:nvPr>
            <p:ph type="title"/>
          </p:nvPr>
        </p:nvSpPr>
        <p:spPr/>
        <p:txBody>
          <a:bodyPr>
            <a:normAutofit fontScale="90000"/>
          </a:bodyPr>
          <a:lstStyle/>
          <a:p>
            <a:r>
              <a:rPr lang="ja-JP" altLang="en-US" dirty="0"/>
              <a:t>導入フロー</a:t>
            </a:r>
          </a:p>
        </p:txBody>
      </p:sp>
      <p:sp>
        <p:nvSpPr>
          <p:cNvPr id="6" name="角丸四角形 5">
            <a:extLst>
              <a:ext uri="{FF2B5EF4-FFF2-40B4-BE49-F238E27FC236}">
                <a16:creationId xmlns:a16="http://schemas.microsoft.com/office/drawing/2014/main" id="{CD382BCA-3C77-670B-FC0C-582ED1CA1661}"/>
              </a:ext>
            </a:extLst>
          </p:cNvPr>
          <p:cNvSpPr/>
          <p:nvPr/>
        </p:nvSpPr>
        <p:spPr>
          <a:xfrm>
            <a:off x="663299" y="1160463"/>
            <a:ext cx="2727601" cy="771834"/>
          </a:xfrm>
          <a:prstGeom prst="roundRect">
            <a:avLst>
              <a:gd name="adj" fmla="val 0"/>
            </a:avLst>
          </a:prstGeom>
          <a:solidFill>
            <a:srgbClr val="F8DDBA"/>
          </a:solidFill>
          <a:ln>
            <a:noFill/>
          </a:ln>
        </p:spPr>
        <p:style>
          <a:lnRef idx="2">
            <a:schemeClr val="accent1">
              <a:shade val="15000"/>
            </a:schemeClr>
          </a:lnRef>
          <a:fillRef idx="1">
            <a:schemeClr val="accent1"/>
          </a:fillRef>
          <a:effectRef idx="0">
            <a:schemeClr val="accent1"/>
          </a:effectRef>
          <a:fontRef idx="minor">
            <a:schemeClr val="lt1"/>
          </a:fontRef>
        </p:style>
        <p:txBody>
          <a:bodyPr lIns="251999" rtlCol="0" anchor="ctr"/>
          <a:lstStyle/>
          <a:p>
            <a:pPr algn="ctr"/>
            <a:r>
              <a:rPr kumimoji="1" lang="ja-JP" altLang="en-US" sz="2000" b="1" dirty="0">
                <a:solidFill>
                  <a:schemeClr val="bg1"/>
                </a:solidFill>
                <a:latin typeface="Yu Gothic" panose="020B0400000000000000" pitchFamily="34" charset="-128"/>
                <a:ea typeface="Yu Gothic" panose="020B0400000000000000" pitchFamily="34" charset="-128"/>
              </a:rPr>
              <a:t>お問い合わせ</a:t>
            </a:r>
            <a:endParaRPr kumimoji="1" lang="en-US" altLang="ja-JP" sz="2000" b="1" dirty="0">
              <a:solidFill>
                <a:schemeClr val="bg1"/>
              </a:solidFill>
              <a:latin typeface="Yu Gothic" panose="020B0400000000000000" pitchFamily="34" charset="-128"/>
              <a:ea typeface="Yu Gothic" panose="020B0400000000000000" pitchFamily="34" charset="-128"/>
            </a:endParaRPr>
          </a:p>
          <a:p>
            <a:pPr algn="ctr"/>
            <a:r>
              <a:rPr kumimoji="1" lang="ja-JP" altLang="en-US" sz="2000" b="1" dirty="0">
                <a:solidFill>
                  <a:schemeClr val="bg1"/>
                </a:solidFill>
                <a:latin typeface="Yu Gothic" panose="020B0400000000000000" pitchFamily="34" charset="-128"/>
                <a:ea typeface="Yu Gothic" panose="020B0400000000000000" pitchFamily="34" charset="-128"/>
              </a:rPr>
              <a:t>ご相談　</a:t>
            </a:r>
            <a:endParaRPr lang="en-US" altLang="ja-JP" sz="1400" b="1" dirty="0">
              <a:solidFill>
                <a:schemeClr val="bg1"/>
              </a:solidFill>
              <a:latin typeface="Yu Gothic" panose="020B0400000000000000" pitchFamily="34" charset="-128"/>
              <a:ea typeface="Yu Gothic" panose="020B0400000000000000" pitchFamily="34" charset="-128"/>
            </a:endParaRPr>
          </a:p>
        </p:txBody>
      </p:sp>
      <p:sp>
        <p:nvSpPr>
          <p:cNvPr id="7" name="角丸四角形 6">
            <a:extLst>
              <a:ext uri="{FF2B5EF4-FFF2-40B4-BE49-F238E27FC236}">
                <a16:creationId xmlns:a16="http://schemas.microsoft.com/office/drawing/2014/main" id="{2BFB1A52-827E-9D96-2000-522E93E4773F}"/>
              </a:ext>
            </a:extLst>
          </p:cNvPr>
          <p:cNvSpPr/>
          <p:nvPr/>
        </p:nvSpPr>
        <p:spPr>
          <a:xfrm>
            <a:off x="663299" y="2281557"/>
            <a:ext cx="2727601" cy="771834"/>
          </a:xfrm>
          <a:prstGeom prst="roundRect">
            <a:avLst>
              <a:gd name="adj" fmla="val 0"/>
            </a:avLst>
          </a:prstGeom>
          <a:solidFill>
            <a:srgbClr val="F5CF9D"/>
          </a:solidFill>
          <a:ln>
            <a:noFill/>
          </a:ln>
        </p:spPr>
        <p:style>
          <a:lnRef idx="2">
            <a:schemeClr val="accent1">
              <a:shade val="15000"/>
            </a:schemeClr>
          </a:lnRef>
          <a:fillRef idx="1">
            <a:schemeClr val="accent1"/>
          </a:fillRef>
          <a:effectRef idx="0">
            <a:schemeClr val="accent1"/>
          </a:effectRef>
          <a:fontRef idx="minor">
            <a:schemeClr val="lt1"/>
          </a:fontRef>
        </p:style>
        <p:txBody>
          <a:bodyPr lIns="251999" rtlCol="0" anchor="ctr"/>
          <a:lstStyle/>
          <a:p>
            <a:pPr algn="ctr"/>
            <a:r>
              <a:rPr lang="ja-JP" altLang="en-US" sz="2000" b="1" dirty="0">
                <a:solidFill>
                  <a:schemeClr val="bg1"/>
                </a:solidFill>
                <a:latin typeface="Yu Gothic" panose="020B0400000000000000" pitchFamily="34" charset="-128"/>
                <a:ea typeface="Yu Gothic" panose="020B0400000000000000" pitchFamily="34" charset="-128"/>
              </a:rPr>
              <a:t>ヒアリング　</a:t>
            </a:r>
            <a:endParaRPr kumimoji="1" lang="ja-JP" altLang="en-US" sz="1400" b="1" dirty="0">
              <a:solidFill>
                <a:schemeClr val="bg1"/>
              </a:solidFill>
              <a:latin typeface="Yu Gothic" panose="020B0400000000000000" pitchFamily="34" charset="-128"/>
              <a:ea typeface="Yu Gothic" panose="020B0400000000000000" pitchFamily="34" charset="-128"/>
            </a:endParaRPr>
          </a:p>
        </p:txBody>
      </p:sp>
      <p:sp>
        <p:nvSpPr>
          <p:cNvPr id="8" name="角丸四角形 7">
            <a:extLst>
              <a:ext uri="{FF2B5EF4-FFF2-40B4-BE49-F238E27FC236}">
                <a16:creationId xmlns:a16="http://schemas.microsoft.com/office/drawing/2014/main" id="{0A39F184-7D54-2D96-1827-553396D1CC95}"/>
              </a:ext>
            </a:extLst>
          </p:cNvPr>
          <p:cNvSpPr/>
          <p:nvPr/>
        </p:nvSpPr>
        <p:spPr>
          <a:xfrm>
            <a:off x="663299" y="3402652"/>
            <a:ext cx="2727601" cy="771834"/>
          </a:xfrm>
          <a:prstGeom prst="roundRect">
            <a:avLst>
              <a:gd name="adj" fmla="val 0"/>
            </a:avLst>
          </a:prstGeom>
          <a:solidFill>
            <a:srgbClr val="F0B76C"/>
          </a:solidFill>
          <a:ln>
            <a:noFill/>
          </a:ln>
        </p:spPr>
        <p:style>
          <a:lnRef idx="2">
            <a:schemeClr val="accent1">
              <a:shade val="15000"/>
            </a:schemeClr>
          </a:lnRef>
          <a:fillRef idx="1">
            <a:schemeClr val="accent1"/>
          </a:fillRef>
          <a:effectRef idx="0">
            <a:schemeClr val="accent1"/>
          </a:effectRef>
          <a:fontRef idx="minor">
            <a:schemeClr val="lt1"/>
          </a:fontRef>
        </p:style>
        <p:txBody>
          <a:bodyPr lIns="251999" rtlCol="0" anchor="ctr"/>
          <a:lstStyle/>
          <a:p>
            <a:pPr algn="ctr"/>
            <a:r>
              <a:rPr lang="ja-JP" altLang="en-US" sz="2000" b="1" dirty="0">
                <a:solidFill>
                  <a:schemeClr val="bg1"/>
                </a:solidFill>
                <a:latin typeface="Yu Gothic" panose="020B0400000000000000" pitchFamily="34" charset="-128"/>
                <a:ea typeface="Yu Gothic" panose="020B0400000000000000" pitchFamily="34" charset="-128"/>
              </a:rPr>
              <a:t>ご要望・条件に</a:t>
            </a:r>
            <a:endParaRPr lang="en-US" altLang="ja-JP" sz="2000" b="1" dirty="0">
              <a:solidFill>
                <a:schemeClr val="bg1"/>
              </a:solidFill>
              <a:latin typeface="Yu Gothic" panose="020B0400000000000000" pitchFamily="34" charset="-128"/>
              <a:ea typeface="Yu Gothic" panose="020B0400000000000000" pitchFamily="34" charset="-128"/>
            </a:endParaRPr>
          </a:p>
          <a:p>
            <a:pPr algn="ctr"/>
            <a:r>
              <a:rPr lang="ja-JP" altLang="en-US" sz="2000" b="1" dirty="0">
                <a:solidFill>
                  <a:schemeClr val="bg1"/>
                </a:solidFill>
                <a:latin typeface="Yu Gothic" panose="020B0400000000000000" pitchFamily="34" charset="-128"/>
                <a:ea typeface="Yu Gothic" panose="020B0400000000000000" pitchFamily="34" charset="-128"/>
              </a:rPr>
              <a:t>沿ったご提案　</a:t>
            </a:r>
            <a:endParaRPr kumimoji="1" lang="ja-JP" altLang="en-US" sz="1400" b="1" dirty="0">
              <a:solidFill>
                <a:schemeClr val="bg1"/>
              </a:solidFill>
              <a:latin typeface="Yu Gothic" panose="020B0400000000000000" pitchFamily="34" charset="-128"/>
              <a:ea typeface="Yu Gothic" panose="020B0400000000000000" pitchFamily="34" charset="-128"/>
            </a:endParaRPr>
          </a:p>
        </p:txBody>
      </p:sp>
      <p:sp>
        <p:nvSpPr>
          <p:cNvPr id="9" name="角丸四角形 8">
            <a:extLst>
              <a:ext uri="{FF2B5EF4-FFF2-40B4-BE49-F238E27FC236}">
                <a16:creationId xmlns:a16="http://schemas.microsoft.com/office/drawing/2014/main" id="{E47AA95D-3A2A-1108-B252-FFCB90DE582F}"/>
              </a:ext>
            </a:extLst>
          </p:cNvPr>
          <p:cNvSpPr/>
          <p:nvPr/>
        </p:nvSpPr>
        <p:spPr>
          <a:xfrm>
            <a:off x="663299" y="4523746"/>
            <a:ext cx="2727601" cy="771834"/>
          </a:xfrm>
          <a:prstGeom prst="roundRect">
            <a:avLst>
              <a:gd name="adj" fmla="val 0"/>
            </a:avLst>
          </a:prstGeom>
          <a:solidFill>
            <a:srgbClr val="F2A672"/>
          </a:solidFill>
          <a:ln>
            <a:noFill/>
          </a:ln>
        </p:spPr>
        <p:style>
          <a:lnRef idx="2">
            <a:schemeClr val="accent1">
              <a:shade val="15000"/>
            </a:schemeClr>
          </a:lnRef>
          <a:fillRef idx="1">
            <a:schemeClr val="accent1"/>
          </a:fillRef>
          <a:effectRef idx="0">
            <a:schemeClr val="accent1"/>
          </a:effectRef>
          <a:fontRef idx="minor">
            <a:schemeClr val="lt1"/>
          </a:fontRef>
        </p:style>
        <p:txBody>
          <a:bodyPr lIns="251999" rtlCol="0" anchor="ctr"/>
          <a:lstStyle/>
          <a:p>
            <a:pPr algn="ctr"/>
            <a:r>
              <a:rPr lang="ja-JP" altLang="en-US" sz="2000" b="1" dirty="0">
                <a:solidFill>
                  <a:schemeClr val="bg1"/>
                </a:solidFill>
                <a:latin typeface="Yu Gothic" panose="020B0400000000000000" pitchFamily="34" charset="-128"/>
                <a:ea typeface="Yu Gothic" panose="020B0400000000000000" pitchFamily="34" charset="-128"/>
              </a:rPr>
              <a:t>求人原稿の</a:t>
            </a:r>
            <a:endParaRPr lang="en-US" altLang="ja-JP" sz="2000" b="1" dirty="0">
              <a:solidFill>
                <a:schemeClr val="bg1"/>
              </a:solidFill>
              <a:latin typeface="Yu Gothic" panose="020B0400000000000000" pitchFamily="34" charset="-128"/>
              <a:ea typeface="Yu Gothic" panose="020B0400000000000000" pitchFamily="34" charset="-128"/>
            </a:endParaRPr>
          </a:p>
          <a:p>
            <a:pPr algn="ctr"/>
            <a:r>
              <a:rPr lang="ja-JP" altLang="en-US" sz="2000" b="1" dirty="0">
                <a:solidFill>
                  <a:schemeClr val="bg1"/>
                </a:solidFill>
                <a:latin typeface="Yu Gothic" panose="020B0400000000000000" pitchFamily="34" charset="-128"/>
                <a:ea typeface="Yu Gothic" panose="020B0400000000000000" pitchFamily="34" charset="-128"/>
              </a:rPr>
              <a:t>作成・掲載　</a:t>
            </a:r>
            <a:endParaRPr kumimoji="1" lang="en-US" altLang="ja-JP" sz="1400" b="1" dirty="0">
              <a:solidFill>
                <a:schemeClr val="bg1"/>
              </a:solidFill>
              <a:latin typeface="Yu Gothic" panose="020B0400000000000000" pitchFamily="34" charset="-128"/>
              <a:ea typeface="Yu Gothic" panose="020B0400000000000000" pitchFamily="34" charset="-128"/>
            </a:endParaRPr>
          </a:p>
        </p:txBody>
      </p:sp>
      <p:sp>
        <p:nvSpPr>
          <p:cNvPr id="10" name="角丸四角形 9">
            <a:extLst>
              <a:ext uri="{FF2B5EF4-FFF2-40B4-BE49-F238E27FC236}">
                <a16:creationId xmlns:a16="http://schemas.microsoft.com/office/drawing/2014/main" id="{1FE75DF0-7C0B-A8E6-9C98-18EB1AAE54D5}"/>
              </a:ext>
            </a:extLst>
          </p:cNvPr>
          <p:cNvSpPr/>
          <p:nvPr/>
        </p:nvSpPr>
        <p:spPr>
          <a:xfrm>
            <a:off x="663299" y="5644841"/>
            <a:ext cx="2727601" cy="771834"/>
          </a:xfrm>
          <a:prstGeom prst="roundRect">
            <a:avLst>
              <a:gd name="adj" fmla="val 0"/>
            </a:avLst>
          </a:prstGeom>
          <a:solidFill>
            <a:srgbClr val="EDA749"/>
          </a:solidFill>
          <a:ln>
            <a:noFill/>
          </a:ln>
        </p:spPr>
        <p:style>
          <a:lnRef idx="2">
            <a:schemeClr val="accent1">
              <a:shade val="15000"/>
            </a:schemeClr>
          </a:lnRef>
          <a:fillRef idx="1">
            <a:schemeClr val="accent1"/>
          </a:fillRef>
          <a:effectRef idx="0">
            <a:schemeClr val="accent1"/>
          </a:effectRef>
          <a:fontRef idx="minor">
            <a:schemeClr val="lt1"/>
          </a:fontRef>
        </p:style>
        <p:txBody>
          <a:bodyPr lIns="251999" rtlCol="0" anchor="ctr"/>
          <a:lstStyle/>
          <a:p>
            <a:pPr algn="ctr"/>
            <a:r>
              <a:rPr lang="ja-JP" altLang="en-US" sz="2000" b="1" dirty="0">
                <a:solidFill>
                  <a:schemeClr val="bg1"/>
                </a:solidFill>
                <a:latin typeface="Yu Gothic" panose="020B0400000000000000" pitchFamily="34" charset="-128"/>
                <a:ea typeface="Yu Gothic" panose="020B0400000000000000" pitchFamily="34" charset="-128"/>
              </a:rPr>
              <a:t>振り返り　</a:t>
            </a:r>
            <a:endParaRPr kumimoji="1" lang="ja-JP" altLang="en-US" sz="1400" b="1" dirty="0">
              <a:solidFill>
                <a:schemeClr val="bg1"/>
              </a:solidFill>
              <a:latin typeface="Yu Gothic" panose="020B0400000000000000" pitchFamily="34" charset="-128"/>
              <a:ea typeface="Yu Gothic" panose="020B0400000000000000" pitchFamily="34" charset="-128"/>
            </a:endParaRPr>
          </a:p>
        </p:txBody>
      </p:sp>
      <p:sp>
        <p:nvSpPr>
          <p:cNvPr id="20" name="二等辺三角形 19">
            <a:extLst>
              <a:ext uri="{FF2B5EF4-FFF2-40B4-BE49-F238E27FC236}">
                <a16:creationId xmlns:a16="http://schemas.microsoft.com/office/drawing/2014/main" id="{5EDB2CED-33F6-30D7-1E9C-BEFDF9B1BAD3}"/>
              </a:ext>
            </a:extLst>
          </p:cNvPr>
          <p:cNvSpPr/>
          <p:nvPr/>
        </p:nvSpPr>
        <p:spPr>
          <a:xfrm rot="10800000">
            <a:off x="1891633" y="2022641"/>
            <a:ext cx="270933" cy="168572"/>
          </a:xfrm>
          <a:prstGeom prst="triangle">
            <a:avLst/>
          </a:prstGeom>
          <a:solidFill>
            <a:srgbClr val="F5CF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二等辺三角形 20">
            <a:extLst>
              <a:ext uri="{FF2B5EF4-FFF2-40B4-BE49-F238E27FC236}">
                <a16:creationId xmlns:a16="http://schemas.microsoft.com/office/drawing/2014/main" id="{252D0703-D1FF-9B8C-781E-30BB4C32BB1B}"/>
              </a:ext>
            </a:extLst>
          </p:cNvPr>
          <p:cNvSpPr/>
          <p:nvPr/>
        </p:nvSpPr>
        <p:spPr>
          <a:xfrm rot="10800000">
            <a:off x="1891633" y="3143735"/>
            <a:ext cx="270933" cy="168572"/>
          </a:xfrm>
          <a:prstGeom prst="triangle">
            <a:avLst/>
          </a:prstGeom>
          <a:solidFill>
            <a:srgbClr val="F0B7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二等辺三角形 21">
            <a:extLst>
              <a:ext uri="{FF2B5EF4-FFF2-40B4-BE49-F238E27FC236}">
                <a16:creationId xmlns:a16="http://schemas.microsoft.com/office/drawing/2014/main" id="{A40BC99E-B355-94AF-01DC-D731486A203C}"/>
              </a:ext>
            </a:extLst>
          </p:cNvPr>
          <p:cNvSpPr/>
          <p:nvPr/>
        </p:nvSpPr>
        <p:spPr>
          <a:xfrm rot="10800000">
            <a:off x="1891633" y="4264830"/>
            <a:ext cx="270933" cy="168572"/>
          </a:xfrm>
          <a:prstGeom prst="triangle">
            <a:avLst/>
          </a:prstGeom>
          <a:solidFill>
            <a:srgbClr val="F2A6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二等辺三角形 22">
            <a:extLst>
              <a:ext uri="{FF2B5EF4-FFF2-40B4-BE49-F238E27FC236}">
                <a16:creationId xmlns:a16="http://schemas.microsoft.com/office/drawing/2014/main" id="{479EA503-A05F-D0EE-FF4F-E0B3FBC8589A}"/>
              </a:ext>
            </a:extLst>
          </p:cNvPr>
          <p:cNvSpPr/>
          <p:nvPr/>
        </p:nvSpPr>
        <p:spPr>
          <a:xfrm rot="10800000">
            <a:off x="1891632" y="5385924"/>
            <a:ext cx="270933" cy="168572"/>
          </a:xfrm>
          <a:prstGeom prst="triangle">
            <a:avLst/>
          </a:prstGeom>
          <a:solidFill>
            <a:srgbClr val="EDA7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96F2B8E6-CBAD-6FF7-430B-2348742F9030}"/>
              </a:ext>
            </a:extLst>
          </p:cNvPr>
          <p:cNvSpPr txBox="1"/>
          <p:nvPr/>
        </p:nvSpPr>
        <p:spPr>
          <a:xfrm>
            <a:off x="3517900" y="1392492"/>
            <a:ext cx="6096000" cy="307777"/>
          </a:xfrm>
          <a:prstGeom prst="rect">
            <a:avLst/>
          </a:prstGeom>
          <a:noFill/>
        </p:spPr>
        <p:txBody>
          <a:bodyPr wrap="square">
            <a:spAutoFit/>
          </a:bodyPr>
          <a:lstStyle/>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お電話もしくはサイトからお気軽にお問い合わせください。</a:t>
            </a:r>
            <a:endParaRPr lang="ja-JP" altLang="en-US" sz="1400" dirty="0"/>
          </a:p>
        </p:txBody>
      </p:sp>
      <p:sp>
        <p:nvSpPr>
          <p:cNvPr id="27" name="テキスト ボックス 26">
            <a:extLst>
              <a:ext uri="{FF2B5EF4-FFF2-40B4-BE49-F238E27FC236}">
                <a16:creationId xmlns:a16="http://schemas.microsoft.com/office/drawing/2014/main" id="{84392D37-545E-9719-9DC4-373B643E2731}"/>
              </a:ext>
            </a:extLst>
          </p:cNvPr>
          <p:cNvSpPr txBox="1"/>
          <p:nvPr/>
        </p:nvSpPr>
        <p:spPr>
          <a:xfrm>
            <a:off x="3606800" y="2513586"/>
            <a:ext cx="6096000" cy="307777"/>
          </a:xfrm>
          <a:prstGeom prst="rect">
            <a:avLst/>
          </a:prstGeom>
          <a:noFill/>
        </p:spPr>
        <p:txBody>
          <a:bodyPr wrap="square">
            <a:spAutoFit/>
          </a:bodyPr>
          <a:lstStyle/>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ヒアリングを実施し、目的やゴールの整理を行います。</a:t>
            </a:r>
            <a:endParaRPr lang="ja-JP" altLang="en-US" sz="1400" dirty="0"/>
          </a:p>
        </p:txBody>
      </p:sp>
      <p:sp>
        <p:nvSpPr>
          <p:cNvPr id="29" name="テキスト ボックス 28">
            <a:extLst>
              <a:ext uri="{FF2B5EF4-FFF2-40B4-BE49-F238E27FC236}">
                <a16:creationId xmlns:a16="http://schemas.microsoft.com/office/drawing/2014/main" id="{2E4AE6FE-B9BE-A0C4-601F-FDD71C7542F8}"/>
              </a:ext>
            </a:extLst>
          </p:cNvPr>
          <p:cNvSpPr txBox="1"/>
          <p:nvPr/>
        </p:nvSpPr>
        <p:spPr>
          <a:xfrm>
            <a:off x="3517899" y="3419237"/>
            <a:ext cx="8010801" cy="738664"/>
          </a:xfrm>
          <a:prstGeom prst="rect">
            <a:avLst/>
          </a:prstGeom>
          <a:noFill/>
        </p:spPr>
        <p:txBody>
          <a:bodyPr wrap="square">
            <a:spAutoFit/>
          </a:bodyPr>
          <a:lstStyle/>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たとえ同じ業界・業種、似た条件であっても、同じ戦略・提案はひとつとしてありません。</a:t>
            </a:r>
            <a:endParaRPr kumimoji="1" lang="en-US" altLang="ja-JP" sz="1400" b="1" dirty="0">
              <a:solidFill>
                <a:schemeClr val="tx1">
                  <a:lumMod val="75000"/>
                  <a:lumOff val="25000"/>
                </a:schemeClr>
              </a:solidFill>
              <a:latin typeface="Yu Gothic" panose="020B0400000000000000" pitchFamily="34" charset="-128"/>
              <a:ea typeface="Yu Gothic" panose="020B0400000000000000" pitchFamily="34" charset="-128"/>
            </a:endParaRPr>
          </a:p>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いくらの広告費を使って、どれくらいの期間、どんな戦略で掲載するのか、お客様のご要望と</a:t>
            </a:r>
            <a:endParaRPr kumimoji="1" lang="en-US" altLang="ja-JP" sz="1400" b="1" dirty="0">
              <a:solidFill>
                <a:schemeClr val="tx1">
                  <a:lumMod val="75000"/>
                  <a:lumOff val="25000"/>
                </a:schemeClr>
              </a:solidFill>
              <a:latin typeface="Yu Gothic" panose="020B0400000000000000" pitchFamily="34" charset="-128"/>
              <a:ea typeface="Yu Gothic" panose="020B0400000000000000" pitchFamily="34" charset="-128"/>
            </a:endParaRPr>
          </a:p>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条件に応えるご提案をいたします。</a:t>
            </a:r>
            <a:endParaRPr lang="ja-JP" altLang="en-US" sz="1400" dirty="0"/>
          </a:p>
        </p:txBody>
      </p:sp>
      <p:sp>
        <p:nvSpPr>
          <p:cNvPr id="31" name="テキスト ボックス 30">
            <a:extLst>
              <a:ext uri="{FF2B5EF4-FFF2-40B4-BE49-F238E27FC236}">
                <a16:creationId xmlns:a16="http://schemas.microsoft.com/office/drawing/2014/main" id="{81AB3B03-DA37-D466-179F-B81F98AE9CA6}"/>
              </a:ext>
            </a:extLst>
          </p:cNvPr>
          <p:cNvSpPr txBox="1"/>
          <p:nvPr/>
        </p:nvSpPr>
        <p:spPr>
          <a:xfrm>
            <a:off x="3606800" y="4648053"/>
            <a:ext cx="7658100" cy="523220"/>
          </a:xfrm>
          <a:prstGeom prst="rect">
            <a:avLst/>
          </a:prstGeom>
          <a:noFill/>
        </p:spPr>
        <p:txBody>
          <a:bodyPr wrap="square">
            <a:spAutoFit/>
          </a:bodyPr>
          <a:lstStyle/>
          <a:p>
            <a:r>
              <a:rPr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求職者の「ここで働きたい」という想いに火をつけるために、わたしたち採用屋がお客様のことをよくよく理解し、経験則と知恵を駆使し、心を込めて原稿を作ります。</a:t>
            </a:r>
            <a:endParaRPr lang="ja-JP" altLang="en-US" sz="1400" dirty="0"/>
          </a:p>
        </p:txBody>
      </p:sp>
      <p:sp>
        <p:nvSpPr>
          <p:cNvPr id="33" name="テキスト ボックス 32">
            <a:extLst>
              <a:ext uri="{FF2B5EF4-FFF2-40B4-BE49-F238E27FC236}">
                <a16:creationId xmlns:a16="http://schemas.microsoft.com/office/drawing/2014/main" id="{A714F249-356E-51F0-506A-9C80A5DCD625}"/>
              </a:ext>
            </a:extLst>
          </p:cNvPr>
          <p:cNvSpPr txBox="1"/>
          <p:nvPr/>
        </p:nvSpPr>
        <p:spPr>
          <a:xfrm>
            <a:off x="3606800" y="5661426"/>
            <a:ext cx="7658100" cy="738664"/>
          </a:xfrm>
          <a:prstGeom prst="rect">
            <a:avLst/>
          </a:prstGeom>
          <a:noFill/>
        </p:spPr>
        <p:txBody>
          <a:bodyPr wrap="square">
            <a:spAutoFit/>
          </a:bodyPr>
          <a:lstStyle/>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企業が必要としている人財を採用できたかどうか、効果測定します。有効採用できた場合も</a:t>
            </a:r>
            <a:endParaRPr kumimoji="1" lang="en-US" altLang="ja-JP" sz="1400" b="1" dirty="0">
              <a:solidFill>
                <a:schemeClr val="tx1">
                  <a:lumMod val="75000"/>
                  <a:lumOff val="25000"/>
                </a:schemeClr>
              </a:solidFill>
              <a:latin typeface="Yu Gothic" panose="020B0400000000000000" pitchFamily="34" charset="-128"/>
              <a:ea typeface="Yu Gothic" panose="020B0400000000000000" pitchFamily="34" charset="-128"/>
            </a:endParaRPr>
          </a:p>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できなかった場合も、その結果に結びついた要因が何であったかを分析し、よりお客様に</a:t>
            </a:r>
            <a:endParaRPr kumimoji="1" lang="en-US" altLang="ja-JP" sz="1400" b="1" dirty="0">
              <a:solidFill>
                <a:schemeClr val="tx1">
                  <a:lumMod val="75000"/>
                  <a:lumOff val="25000"/>
                </a:schemeClr>
              </a:solidFill>
              <a:latin typeface="Yu Gothic" panose="020B0400000000000000" pitchFamily="34" charset="-128"/>
              <a:ea typeface="Yu Gothic" panose="020B0400000000000000" pitchFamily="34" charset="-128"/>
            </a:endParaRPr>
          </a:p>
          <a:p>
            <a:r>
              <a:rPr kumimoji="1" lang="ja-JP" altLang="en-US" sz="1400" b="1" dirty="0">
                <a:solidFill>
                  <a:schemeClr val="tx1">
                    <a:lumMod val="75000"/>
                    <a:lumOff val="25000"/>
                  </a:schemeClr>
                </a:solidFill>
                <a:latin typeface="Yu Gothic" panose="020B0400000000000000" pitchFamily="34" charset="-128"/>
                <a:ea typeface="Yu Gothic" panose="020B0400000000000000" pitchFamily="34" charset="-128"/>
              </a:rPr>
              <a:t>満足していただくための提案をします。</a:t>
            </a:r>
          </a:p>
        </p:txBody>
      </p:sp>
    </p:spTree>
    <p:extLst>
      <p:ext uri="{BB962C8B-B14F-4D97-AF65-F5344CB8AC3E}">
        <p14:creationId xmlns:p14="http://schemas.microsoft.com/office/powerpoint/2010/main" val="2979763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175E3798-29D6-7D22-C4B2-FEFBF56AB7FB}"/>
              </a:ext>
            </a:extLst>
          </p:cNvPr>
          <p:cNvSpPr>
            <a:spLocks noGrp="1"/>
          </p:cNvSpPr>
          <p:nvPr>
            <p:ph type="title"/>
          </p:nvPr>
        </p:nvSpPr>
        <p:spPr/>
        <p:txBody>
          <a:bodyPr>
            <a:normAutofit/>
          </a:bodyPr>
          <a:lstStyle/>
          <a:p>
            <a:r>
              <a:rPr lang="ja-JP" altLang="en-US" dirty="0"/>
              <a:t>会社概要・お問い合わせ先</a:t>
            </a:r>
          </a:p>
        </p:txBody>
      </p:sp>
      <p:sp>
        <p:nvSpPr>
          <p:cNvPr id="4" name="スライド番号プレースホルダー 3">
            <a:extLst>
              <a:ext uri="{FF2B5EF4-FFF2-40B4-BE49-F238E27FC236}">
                <a16:creationId xmlns:a16="http://schemas.microsoft.com/office/drawing/2014/main" id="{73801C97-E630-86BF-EA51-FC287DA05DAB}"/>
              </a:ext>
            </a:extLst>
          </p:cNvPr>
          <p:cNvSpPr>
            <a:spLocks noGrp="1"/>
          </p:cNvSpPr>
          <p:nvPr>
            <p:ph type="sldNum" sz="quarter" idx="12"/>
          </p:nvPr>
        </p:nvSpPr>
        <p:spPr/>
        <p:txBody>
          <a:bodyPr/>
          <a:lstStyle/>
          <a:p>
            <a:r>
              <a:rPr lang="en-US" altLang="ja-JP"/>
              <a:t>- </a:t>
            </a:r>
            <a:fld id="{6886FDF6-575E-42CC-BB18-4604A6A37F49}" type="slidenum">
              <a:rPr lang="ja-JP" altLang="en-US" smtClean="0"/>
              <a:pPr/>
              <a:t>10</a:t>
            </a:fld>
            <a:r>
              <a:rPr lang="ja-JP" altLang="en-US"/>
              <a:t> </a:t>
            </a:r>
            <a:r>
              <a:rPr lang="en-US" altLang="ja-JP"/>
              <a:t>-</a:t>
            </a:r>
            <a:endParaRPr lang="ja-JP" altLang="en-US" dirty="0"/>
          </a:p>
        </p:txBody>
      </p:sp>
    </p:spTree>
    <p:extLst>
      <p:ext uri="{BB962C8B-B14F-4D97-AF65-F5344CB8AC3E}">
        <p14:creationId xmlns:p14="http://schemas.microsoft.com/office/powerpoint/2010/main" val="3074387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A8EDDF73-18B2-B481-6820-4B89AD4BF0D1}"/>
              </a:ext>
            </a:extLst>
          </p:cNvPr>
          <p:cNvSpPr txBox="1"/>
          <p:nvPr/>
        </p:nvSpPr>
        <p:spPr>
          <a:xfrm>
            <a:off x="365230" y="1139050"/>
            <a:ext cx="9780255" cy="369332"/>
          </a:xfrm>
          <a:prstGeom prst="rect">
            <a:avLst/>
          </a:prstGeom>
          <a:noFill/>
        </p:spPr>
        <p:txBody>
          <a:bodyPr wrap="square" rtlCol="0">
            <a:spAutoFit/>
          </a:bodyP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人財企画は、企業様の採用をお手伝いしている</a:t>
            </a:r>
            <a:r>
              <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rPr>
              <a:t>Indeed</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認定パートナーです。</a:t>
            </a:r>
          </a:p>
        </p:txBody>
      </p:sp>
      <p:sp>
        <p:nvSpPr>
          <p:cNvPr id="2" name="スライド番号プレースホルダー 1">
            <a:extLst>
              <a:ext uri="{FF2B5EF4-FFF2-40B4-BE49-F238E27FC236}">
                <a16:creationId xmlns:a16="http://schemas.microsoft.com/office/drawing/2014/main" id="{BC8ABC18-9402-AD4E-80E8-F946ABC0CC5B}"/>
              </a:ext>
            </a:extLst>
          </p:cNvPr>
          <p:cNvSpPr>
            <a:spLocks noGrp="1"/>
          </p:cNvSpPr>
          <p:nvPr>
            <p:ph type="sldNum" sz="quarter" idx="12"/>
          </p:nvPr>
        </p:nvSpPr>
        <p:spPr/>
        <p:txBody>
          <a:bodyPr/>
          <a:lstStyle/>
          <a:p>
            <a:r>
              <a:rPr lang="en-US" altLang="ja-JP"/>
              <a:t>- </a:t>
            </a:r>
            <a:fld id="{6886FDF6-575E-42CC-BB18-4604A6A37F49}" type="slidenum">
              <a:rPr lang="ja-JP" altLang="en-US" smtClean="0"/>
              <a:pPr/>
              <a:t>11</a:t>
            </a:fld>
            <a:r>
              <a:rPr lang="ja-JP" altLang="en-US"/>
              <a:t> </a:t>
            </a:r>
            <a:r>
              <a:rPr lang="en-US" altLang="ja-JP"/>
              <a:t>-</a:t>
            </a:r>
            <a:endParaRPr lang="ja-JP" altLang="en-US" dirty="0"/>
          </a:p>
        </p:txBody>
      </p:sp>
      <p:sp>
        <p:nvSpPr>
          <p:cNvPr id="3" name="タイトル 2">
            <a:extLst>
              <a:ext uri="{FF2B5EF4-FFF2-40B4-BE49-F238E27FC236}">
                <a16:creationId xmlns:a16="http://schemas.microsoft.com/office/drawing/2014/main" id="{C3BEBCD4-96D3-C39A-C431-E5B2B056358A}"/>
              </a:ext>
            </a:extLst>
          </p:cNvPr>
          <p:cNvSpPr>
            <a:spLocks noGrp="1"/>
          </p:cNvSpPr>
          <p:nvPr>
            <p:ph type="title"/>
          </p:nvPr>
        </p:nvSpPr>
        <p:spPr/>
        <p:txBody>
          <a:bodyPr>
            <a:normAutofit fontScale="90000"/>
          </a:bodyPr>
          <a:lstStyle/>
          <a:p>
            <a:r>
              <a:rPr kumimoji="1" lang="ja-JP" altLang="en-US" dirty="0"/>
              <a:t>会社概要</a:t>
            </a:r>
            <a:endParaRPr lang="ja-JP" altLang="en-US" dirty="0"/>
          </a:p>
        </p:txBody>
      </p:sp>
      <p:graphicFrame>
        <p:nvGraphicFramePr>
          <p:cNvPr id="5" name="表 4">
            <a:extLst>
              <a:ext uri="{FF2B5EF4-FFF2-40B4-BE49-F238E27FC236}">
                <a16:creationId xmlns:a16="http://schemas.microsoft.com/office/drawing/2014/main" id="{58E9AF17-1A0B-F70B-7DF3-E3EAC09A3F6A}"/>
              </a:ext>
            </a:extLst>
          </p:cNvPr>
          <p:cNvGraphicFramePr>
            <a:graphicFrameLocks noGrp="1"/>
          </p:cNvGraphicFramePr>
          <p:nvPr>
            <p:extLst>
              <p:ext uri="{D42A27DB-BD31-4B8C-83A1-F6EECF244321}">
                <p14:modId xmlns:p14="http://schemas.microsoft.com/office/powerpoint/2010/main" val="2396764281"/>
              </p:ext>
            </p:extLst>
          </p:nvPr>
        </p:nvGraphicFramePr>
        <p:xfrm>
          <a:off x="3403600" y="1924602"/>
          <a:ext cx="8128000" cy="1928388"/>
        </p:xfrm>
        <a:graphic>
          <a:graphicData uri="http://schemas.openxmlformats.org/drawingml/2006/table">
            <a:tbl>
              <a:tblPr firstRow="1" bandRow="1">
                <a:tableStyleId>{5940675A-B579-460E-94D1-54222C63F5DA}</a:tableStyleId>
              </a:tblPr>
              <a:tblGrid>
                <a:gridCol w="1618343">
                  <a:extLst>
                    <a:ext uri="{9D8B030D-6E8A-4147-A177-3AD203B41FA5}">
                      <a16:colId xmlns:a16="http://schemas.microsoft.com/office/drawing/2014/main" val="1368189649"/>
                    </a:ext>
                  </a:extLst>
                </a:gridCol>
                <a:gridCol w="6509657">
                  <a:extLst>
                    <a:ext uri="{9D8B030D-6E8A-4147-A177-3AD203B41FA5}">
                      <a16:colId xmlns:a16="http://schemas.microsoft.com/office/drawing/2014/main" val="2359153947"/>
                    </a:ext>
                  </a:extLst>
                </a:gridCol>
              </a:tblGrid>
              <a:tr h="482097">
                <a:tc>
                  <a:txBody>
                    <a:bodyPr/>
                    <a:lstStyle/>
                    <a:p>
                      <a:pPr algn="dist"/>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会社名</a:t>
                      </a:r>
                    </a:p>
                  </a:txBody>
                  <a:tcPr marL="144000" marR="144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株式会社人財企画</a:t>
                      </a:r>
                    </a:p>
                  </a:txBody>
                  <a:tcPr marL="180000" marR="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11783989"/>
                  </a:ext>
                </a:extLst>
              </a:tr>
              <a:tr h="482097">
                <a:tc>
                  <a:txBody>
                    <a:bodyPr/>
                    <a:lstStyle/>
                    <a:p>
                      <a:pPr algn="dist"/>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所在地</a:t>
                      </a:r>
                    </a:p>
                  </a:txBody>
                  <a:tcPr marL="144000" marR="144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愛知県名古屋市中区栄</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1</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丁目</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18</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番</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1</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号ハイツサンライズ</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2</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階</a:t>
                      </a:r>
                    </a:p>
                  </a:txBody>
                  <a:tcPr marL="180000" marR="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41162275"/>
                  </a:ext>
                </a:extLst>
              </a:tr>
              <a:tr h="482097">
                <a:tc>
                  <a:txBody>
                    <a:bodyPr/>
                    <a:lstStyle/>
                    <a:p>
                      <a:pPr algn="dist"/>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設立</a:t>
                      </a:r>
                    </a:p>
                  </a:txBody>
                  <a:tcPr marL="144000" marR="144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en-US" altLang="ja-JP"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2001</a:t>
                      </a:r>
                      <a:r>
                        <a:rPr kumimoji="1" lang="ja-JP" altLang="en-US"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年</a:t>
                      </a:r>
                      <a:r>
                        <a:rPr kumimoji="1" lang="en-US" altLang="ja-JP"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4</a:t>
                      </a:r>
                      <a:r>
                        <a:rPr kumimoji="1" lang="ja-JP" altLang="en-US"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月</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a:txBody>
                  <a:tcPr marL="180000" marR="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29462812"/>
                  </a:ext>
                </a:extLst>
              </a:tr>
              <a:tr h="482097">
                <a:tc>
                  <a:txBody>
                    <a:bodyPr/>
                    <a:lstStyle/>
                    <a:p>
                      <a:pPr algn="dist"/>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事業内容</a:t>
                      </a:r>
                    </a:p>
                  </a:txBody>
                  <a:tcPr marL="144000" marR="144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人財総合サービス</a:t>
                      </a:r>
                      <a:r>
                        <a:rPr kumimoji="1" lang="en-US" altLang="ja-JP"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 </a:t>
                      </a:r>
                      <a:r>
                        <a:rPr kumimoji="1" lang="ja-JP" altLang="en-US" sz="1800" b="0" i="0" u="none" strike="noStrike" kern="1200" baseline="0" dirty="0">
                          <a:solidFill>
                            <a:schemeClr val="tx1">
                              <a:lumMod val="75000"/>
                              <a:lumOff val="25000"/>
                            </a:schemeClr>
                          </a:solidFill>
                          <a:latin typeface="メイリオ" panose="020B0604030504040204" pitchFamily="50" charset="-128"/>
                          <a:ea typeface="メイリオ" panose="020B0604030504040204" pitchFamily="50" charset="-128"/>
                          <a:cs typeface="+mn-cs"/>
                        </a:rPr>
                        <a:t>広告代理店業</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a:txBody>
                  <a:tcPr marL="180000" marR="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8937481"/>
                  </a:ext>
                </a:extLst>
              </a:tr>
            </a:tbl>
          </a:graphicData>
        </a:graphic>
      </p:graphicFrame>
      <p:pic>
        <p:nvPicPr>
          <p:cNvPr id="9" name="図 8">
            <a:extLst>
              <a:ext uri="{FF2B5EF4-FFF2-40B4-BE49-F238E27FC236}">
                <a16:creationId xmlns:a16="http://schemas.microsoft.com/office/drawing/2014/main" id="{FAB2A3DD-0C25-29DD-6B50-0CED3499965D}"/>
              </a:ext>
            </a:extLst>
          </p:cNvPr>
          <p:cNvPicPr>
            <a:picLocks noChangeAspect="1"/>
          </p:cNvPicPr>
          <p:nvPr/>
        </p:nvPicPr>
        <p:blipFill>
          <a:blip r:embed="rId2"/>
          <a:stretch>
            <a:fillRect/>
          </a:stretch>
        </p:blipFill>
        <p:spPr>
          <a:xfrm>
            <a:off x="474229" y="1924602"/>
            <a:ext cx="2534970" cy="1928388"/>
          </a:xfrm>
          <a:prstGeom prst="rect">
            <a:avLst/>
          </a:prstGeom>
        </p:spPr>
      </p:pic>
      <p:sp>
        <p:nvSpPr>
          <p:cNvPr id="11" name="テキスト ボックス 10">
            <a:extLst>
              <a:ext uri="{FF2B5EF4-FFF2-40B4-BE49-F238E27FC236}">
                <a16:creationId xmlns:a16="http://schemas.microsoft.com/office/drawing/2014/main" id="{0FB52B80-21F1-11E9-2583-E1BD2C0BE314}"/>
              </a:ext>
            </a:extLst>
          </p:cNvPr>
          <p:cNvSpPr txBox="1"/>
          <p:nvPr/>
        </p:nvSpPr>
        <p:spPr>
          <a:xfrm>
            <a:off x="365230" y="4362152"/>
            <a:ext cx="9020629" cy="1692771"/>
          </a:xfrm>
          <a:prstGeom prst="rect">
            <a:avLst/>
          </a:prstGeom>
          <a:noFill/>
        </p:spPr>
        <p:txBody>
          <a:bodyPr wrap="square">
            <a:spAutoFit/>
          </a:bodyPr>
          <a:lstStyle/>
          <a:p>
            <a:r>
              <a:rPr lang="ja-JP" altLang="en-US" sz="2000" b="1"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■人財企画がこだわる「有効採用決定」とは？</a:t>
            </a:r>
            <a:endParaRPr lang="en-US" altLang="ja-JP" sz="2000" b="1"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 </a:t>
            </a:r>
            <a:endParaRPr lang="ja-JP" altLang="en-US" sz="1100" b="1"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有効採用決定とは、お客様の事業を前に進めるために、</a:t>
            </a:r>
            <a:r>
              <a:rPr lang="en-US" altLang="ja-JP"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本当に必要な人財を、必要な時、必要な数採用しきること</a:t>
            </a:r>
            <a:r>
              <a:rPr lang="en-US" altLang="ja-JP"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です。必要な人財とはどんな人財なのか。いつまでに採用しなければならないのか。そして何人採用しなければならないのか。これら採用課題を解決することが、有効採用決定です。お客様の持つ魅力を最大限に引き出し、考えに考え抜いた「少しでも採用確率が上がる求人広告を掲載させて頂きたい！」そんな想いで仕事をしています。当社</a:t>
            </a:r>
            <a:r>
              <a:rPr lang="en-US" altLang="ja-JP"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採用屋“人財企画</a:t>
            </a:r>
            <a:r>
              <a:rPr lang="en-US" altLang="ja-JP"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が最も大切にしていることです。</a:t>
            </a:r>
            <a:endParaRPr lang="ja-JP" altLang="en-US" sz="1400" dirty="0">
              <a:solidFill>
                <a:schemeClr val="tx1">
                  <a:lumMod val="75000"/>
                  <a:lumOff val="25000"/>
                </a:schemeClr>
              </a:solidFill>
            </a:endParaRPr>
          </a:p>
        </p:txBody>
      </p:sp>
      <p:pic>
        <p:nvPicPr>
          <p:cNvPr id="13" name="図 12">
            <a:extLst>
              <a:ext uri="{FF2B5EF4-FFF2-40B4-BE49-F238E27FC236}">
                <a16:creationId xmlns:a16="http://schemas.microsoft.com/office/drawing/2014/main" id="{73CED9E5-91A6-1630-C798-B694B66352BC}"/>
              </a:ext>
            </a:extLst>
          </p:cNvPr>
          <p:cNvPicPr>
            <a:picLocks noChangeAspect="1"/>
          </p:cNvPicPr>
          <p:nvPr/>
        </p:nvPicPr>
        <p:blipFill>
          <a:blip r:embed="rId3"/>
          <a:stretch>
            <a:fillRect/>
          </a:stretch>
        </p:blipFill>
        <p:spPr>
          <a:xfrm>
            <a:off x="9608457" y="4359352"/>
            <a:ext cx="1923143" cy="1461981"/>
          </a:xfrm>
          <a:prstGeom prst="rect">
            <a:avLst/>
          </a:prstGeom>
        </p:spPr>
      </p:pic>
      <p:sp>
        <p:nvSpPr>
          <p:cNvPr id="15" name="テキスト ボックス 14">
            <a:extLst>
              <a:ext uri="{FF2B5EF4-FFF2-40B4-BE49-F238E27FC236}">
                <a16:creationId xmlns:a16="http://schemas.microsoft.com/office/drawing/2014/main" id="{14B325FF-CFDC-6B7D-404F-31F55C396B6E}"/>
              </a:ext>
            </a:extLst>
          </p:cNvPr>
          <p:cNvSpPr txBox="1"/>
          <p:nvPr/>
        </p:nvSpPr>
        <p:spPr>
          <a:xfrm>
            <a:off x="9376228" y="5876478"/>
            <a:ext cx="2387600" cy="276999"/>
          </a:xfrm>
          <a:prstGeom prst="rect">
            <a:avLst/>
          </a:prstGeom>
          <a:noFill/>
        </p:spPr>
        <p:txBody>
          <a:bodyPr wrap="square">
            <a:spAutoFit/>
          </a:bodyPr>
          <a:lstStyle/>
          <a:p>
            <a:pPr algn="ctr"/>
            <a:r>
              <a:rPr lang="zh-TW" altLang="en-US" sz="1200" b="0"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代表取締役 平井善明</a:t>
            </a:r>
            <a:endParaRPr lang="ja-JP" altLang="en-US" sz="1200" dirty="0">
              <a:solidFill>
                <a:schemeClr val="tx1">
                  <a:lumMod val="75000"/>
                  <a:lumOff val="25000"/>
                </a:schemeClr>
              </a:solidFill>
            </a:endParaRPr>
          </a:p>
        </p:txBody>
      </p:sp>
    </p:spTree>
    <p:extLst>
      <p:ext uri="{BB962C8B-B14F-4D97-AF65-F5344CB8AC3E}">
        <p14:creationId xmlns:p14="http://schemas.microsoft.com/office/powerpoint/2010/main" val="1963375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99EC884-346D-2CE1-8321-3C820ED8AD80}"/>
              </a:ext>
            </a:extLst>
          </p:cNvPr>
          <p:cNvSpPr>
            <a:spLocks noGrp="1"/>
          </p:cNvSpPr>
          <p:nvPr>
            <p:ph type="sldNum" sz="quarter" idx="12"/>
          </p:nvPr>
        </p:nvSpPr>
        <p:spPr/>
        <p:txBody>
          <a:bodyPr/>
          <a:lstStyle/>
          <a:p>
            <a:r>
              <a:rPr lang="en-US" altLang="ja-JP"/>
              <a:t>- </a:t>
            </a:r>
            <a:fld id="{6886FDF6-575E-42CC-BB18-4604A6A37F49}" type="slidenum">
              <a:rPr lang="ja-JP" altLang="en-US" smtClean="0"/>
              <a:pPr/>
              <a:t>12</a:t>
            </a:fld>
            <a:r>
              <a:rPr lang="ja-JP" altLang="en-US"/>
              <a:t> </a:t>
            </a:r>
            <a:r>
              <a:rPr lang="en-US" altLang="ja-JP"/>
              <a:t>-</a:t>
            </a:r>
            <a:endParaRPr lang="ja-JP" altLang="en-US" dirty="0"/>
          </a:p>
        </p:txBody>
      </p:sp>
      <p:sp>
        <p:nvSpPr>
          <p:cNvPr id="4" name="タイトル 3">
            <a:extLst>
              <a:ext uri="{FF2B5EF4-FFF2-40B4-BE49-F238E27FC236}">
                <a16:creationId xmlns:a16="http://schemas.microsoft.com/office/drawing/2014/main" id="{3E6C2593-8EE8-EAEC-ACE6-2B89BD980FA2}"/>
              </a:ext>
            </a:extLst>
          </p:cNvPr>
          <p:cNvSpPr>
            <a:spLocks noGrp="1"/>
          </p:cNvSpPr>
          <p:nvPr>
            <p:ph type="title"/>
          </p:nvPr>
        </p:nvSpPr>
        <p:spPr/>
        <p:txBody>
          <a:bodyPr>
            <a:normAutofit fontScale="90000"/>
          </a:bodyPr>
          <a:lstStyle/>
          <a:p>
            <a:r>
              <a:rPr lang="ja-JP" altLang="en-US" dirty="0"/>
              <a:t>お問い合わせ方法</a:t>
            </a:r>
          </a:p>
        </p:txBody>
      </p:sp>
      <p:sp>
        <p:nvSpPr>
          <p:cNvPr id="6" name="テキスト ボックス 5">
            <a:extLst>
              <a:ext uri="{FF2B5EF4-FFF2-40B4-BE49-F238E27FC236}">
                <a16:creationId xmlns:a16="http://schemas.microsoft.com/office/drawing/2014/main" id="{C3B5BDF4-610E-14F1-0747-D7D7F7305EF2}"/>
              </a:ext>
            </a:extLst>
          </p:cNvPr>
          <p:cNvSpPr txBox="1"/>
          <p:nvPr/>
        </p:nvSpPr>
        <p:spPr>
          <a:xfrm>
            <a:off x="1923142" y="1289540"/>
            <a:ext cx="8345714" cy="830997"/>
          </a:xfrm>
          <a:prstGeom prst="rect">
            <a:avLst/>
          </a:prstGeom>
          <a:noFill/>
        </p:spPr>
        <p:txBody>
          <a:bodyPr wrap="square">
            <a:spAutoFit/>
          </a:bodyPr>
          <a:lstStyle/>
          <a:p>
            <a:pPr algn="ctr"/>
            <a:r>
              <a:rPr lang="ja-JP" altLang="en-US" sz="2400" b="1"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求人についてご相談したい方、お気軽にお問合せください。</a:t>
            </a:r>
            <a:endParaRPr lang="en-US" altLang="ja-JP" sz="2400" b="1"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i="0" u="none" strike="noStrike" baseline="0" dirty="0">
                <a:solidFill>
                  <a:schemeClr val="tx1">
                    <a:lumMod val="75000"/>
                    <a:lumOff val="25000"/>
                  </a:schemeClr>
                </a:solidFill>
                <a:latin typeface="メイリオ" panose="020B0604030504040204" pitchFamily="50" charset="-128"/>
                <a:ea typeface="メイリオ" panose="020B0604030504040204" pitchFamily="50" charset="-128"/>
              </a:rPr>
              <a:t>お見積りも無料で行います。</a:t>
            </a:r>
            <a:endParaRPr lang="ja-JP" altLang="en-US" sz="2400" b="1" dirty="0">
              <a:solidFill>
                <a:schemeClr val="tx1">
                  <a:lumMod val="75000"/>
                  <a:lumOff val="25000"/>
                </a:schemeClr>
              </a:solidFill>
            </a:endParaRPr>
          </a:p>
        </p:txBody>
      </p:sp>
      <p:graphicFrame>
        <p:nvGraphicFramePr>
          <p:cNvPr id="10" name="表 9">
            <a:extLst>
              <a:ext uri="{FF2B5EF4-FFF2-40B4-BE49-F238E27FC236}">
                <a16:creationId xmlns:a16="http://schemas.microsoft.com/office/drawing/2014/main" id="{61F3DB62-64AB-67CB-1323-D77F9B29FB8D}"/>
              </a:ext>
            </a:extLst>
          </p:cNvPr>
          <p:cNvGraphicFramePr>
            <a:graphicFrameLocks noGrp="1"/>
          </p:cNvGraphicFramePr>
          <p:nvPr>
            <p:extLst>
              <p:ext uri="{D42A27DB-BD31-4B8C-83A1-F6EECF244321}">
                <p14:modId xmlns:p14="http://schemas.microsoft.com/office/powerpoint/2010/main" val="35613157"/>
              </p:ext>
            </p:extLst>
          </p:nvPr>
        </p:nvGraphicFramePr>
        <p:xfrm>
          <a:off x="1524000" y="2329575"/>
          <a:ext cx="9144000" cy="1202509"/>
        </p:xfrm>
        <a:graphic>
          <a:graphicData uri="http://schemas.openxmlformats.org/drawingml/2006/table">
            <a:tbl>
              <a:tblPr firstRow="1" bandRow="1">
                <a:tableStyleId>{5C22544A-7EE6-4342-B048-85BDC9FD1C3A}</a:tableStyleId>
              </a:tblPr>
              <a:tblGrid>
                <a:gridCol w="3339192">
                  <a:extLst>
                    <a:ext uri="{9D8B030D-6E8A-4147-A177-3AD203B41FA5}">
                      <a16:colId xmlns:a16="http://schemas.microsoft.com/office/drawing/2014/main" val="3582229150"/>
                    </a:ext>
                  </a:extLst>
                </a:gridCol>
                <a:gridCol w="5804808">
                  <a:extLst>
                    <a:ext uri="{9D8B030D-6E8A-4147-A177-3AD203B41FA5}">
                      <a16:colId xmlns:a16="http://schemas.microsoft.com/office/drawing/2014/main" val="749428520"/>
                    </a:ext>
                  </a:extLst>
                </a:gridCol>
              </a:tblGrid>
              <a:tr h="1202509">
                <a:tc>
                  <a:txBody>
                    <a:bodyPr/>
                    <a:lstStyle/>
                    <a:p>
                      <a:pPr algn="ctr"/>
                      <a:r>
                        <a:rPr kumimoji="1" lang="ja-JP" altLang="en-US" dirty="0">
                          <a:latin typeface="メイリオ" panose="020B0604030504040204" pitchFamily="50" charset="-128"/>
                          <a:ea typeface="メイリオ" panose="020B0604030504040204" pitchFamily="50" charset="-128"/>
                        </a:rPr>
                        <a:t>お電話でのお問い合わせ</a:t>
                      </a:r>
                    </a:p>
                  </a:txBody>
                  <a:tcPr anchor="ctr">
                    <a:solidFill>
                      <a:schemeClr val="tx1">
                        <a:lumMod val="50000"/>
                        <a:lumOff val="50000"/>
                      </a:schemeClr>
                    </a:solidFill>
                  </a:tcPr>
                </a:tc>
                <a:tc>
                  <a:txBody>
                    <a:bodyP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受付時間</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平日</a:t>
                      </a:r>
                      <a:r>
                        <a:rPr kumimoji="1" lang="en-US" altLang="zh-TW" sz="1400" dirty="0">
                          <a:solidFill>
                            <a:schemeClr val="tx1">
                              <a:lumMod val="75000"/>
                              <a:lumOff val="25000"/>
                            </a:schemeClr>
                          </a:solidFill>
                          <a:latin typeface="メイリオ" panose="020B0604030504040204" pitchFamily="50" charset="-128"/>
                          <a:ea typeface="メイリオ" panose="020B0604030504040204" pitchFamily="50" charset="-128"/>
                        </a:rPr>
                        <a:t>9:00 〜 19:00</a:t>
                      </a:r>
                    </a:p>
                    <a:p>
                      <a:pPr algn="ctr">
                        <a:lnSpc>
                          <a:spcPct val="110000"/>
                        </a:lnSpc>
                      </a:pPr>
                      <a:r>
                        <a:rPr kumimoji="1" lang="en-US" altLang="zh-TW" sz="4000" dirty="0">
                          <a:solidFill>
                            <a:schemeClr val="tx1">
                              <a:lumMod val="75000"/>
                              <a:lumOff val="25000"/>
                            </a:schemeClr>
                          </a:solidFill>
                          <a:latin typeface="メイリオ" panose="020B0604030504040204" pitchFamily="50" charset="-128"/>
                          <a:ea typeface="メイリオ" panose="020B0604030504040204" pitchFamily="50" charset="-128"/>
                        </a:rPr>
                        <a:t>052</a:t>
                      </a:r>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en-US" altLang="zh-TW" sz="4000" dirty="0">
                          <a:solidFill>
                            <a:schemeClr val="tx1">
                              <a:lumMod val="75000"/>
                              <a:lumOff val="25000"/>
                            </a:schemeClr>
                          </a:solidFill>
                          <a:latin typeface="メイリオ" panose="020B0604030504040204" pitchFamily="50" charset="-128"/>
                          <a:ea typeface="メイリオ" panose="020B0604030504040204" pitchFamily="50" charset="-128"/>
                        </a:rPr>
                        <a:t>220</a:t>
                      </a:r>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en-US" altLang="zh-TW" sz="4000" dirty="0">
                          <a:solidFill>
                            <a:schemeClr val="tx1">
                              <a:lumMod val="75000"/>
                              <a:lumOff val="25000"/>
                            </a:schemeClr>
                          </a:solidFill>
                          <a:latin typeface="メイリオ" panose="020B0604030504040204" pitchFamily="50" charset="-128"/>
                          <a:ea typeface="メイリオ" panose="020B0604030504040204" pitchFamily="50" charset="-128"/>
                        </a:rPr>
                        <a:t>3305</a:t>
                      </a:r>
                    </a:p>
                  </a:txBody>
                  <a:tcPr anchor="ctr">
                    <a:solidFill>
                      <a:schemeClr val="bg1">
                        <a:lumMod val="95000"/>
                      </a:schemeClr>
                    </a:solidFill>
                  </a:tcPr>
                </a:tc>
                <a:extLst>
                  <a:ext uri="{0D108BD9-81ED-4DB2-BD59-A6C34878D82A}">
                    <a16:rowId xmlns:a16="http://schemas.microsoft.com/office/drawing/2014/main" val="2742788669"/>
                  </a:ext>
                </a:extLst>
              </a:tr>
            </a:tbl>
          </a:graphicData>
        </a:graphic>
      </p:graphicFrame>
      <p:graphicFrame>
        <p:nvGraphicFramePr>
          <p:cNvPr id="11" name="表 10">
            <a:extLst>
              <a:ext uri="{FF2B5EF4-FFF2-40B4-BE49-F238E27FC236}">
                <a16:creationId xmlns:a16="http://schemas.microsoft.com/office/drawing/2014/main" id="{4A747E4B-F46A-E4B2-12EF-6CC2009FEF21}"/>
              </a:ext>
            </a:extLst>
          </p:cNvPr>
          <p:cNvGraphicFramePr>
            <a:graphicFrameLocks noGrp="1"/>
          </p:cNvGraphicFramePr>
          <p:nvPr>
            <p:extLst>
              <p:ext uri="{D42A27DB-BD31-4B8C-83A1-F6EECF244321}">
                <p14:modId xmlns:p14="http://schemas.microsoft.com/office/powerpoint/2010/main" val="462713651"/>
              </p:ext>
            </p:extLst>
          </p:nvPr>
        </p:nvGraphicFramePr>
        <p:xfrm>
          <a:off x="1544517" y="3732449"/>
          <a:ext cx="9144000" cy="1202509"/>
        </p:xfrm>
        <a:graphic>
          <a:graphicData uri="http://schemas.openxmlformats.org/drawingml/2006/table">
            <a:tbl>
              <a:tblPr firstRow="1" bandRow="1">
                <a:tableStyleId>{5C22544A-7EE6-4342-B048-85BDC9FD1C3A}</a:tableStyleId>
              </a:tblPr>
              <a:tblGrid>
                <a:gridCol w="3339192">
                  <a:extLst>
                    <a:ext uri="{9D8B030D-6E8A-4147-A177-3AD203B41FA5}">
                      <a16:colId xmlns:a16="http://schemas.microsoft.com/office/drawing/2014/main" val="3582229150"/>
                    </a:ext>
                  </a:extLst>
                </a:gridCol>
                <a:gridCol w="5804808">
                  <a:extLst>
                    <a:ext uri="{9D8B030D-6E8A-4147-A177-3AD203B41FA5}">
                      <a16:colId xmlns:a16="http://schemas.microsoft.com/office/drawing/2014/main" val="749428520"/>
                    </a:ext>
                  </a:extLst>
                </a:gridCol>
              </a:tblGrid>
              <a:tr h="1202509">
                <a:tc>
                  <a:txBody>
                    <a:bodyPr/>
                    <a:lstStyle/>
                    <a:p>
                      <a:pPr algn="ctr"/>
                      <a:r>
                        <a:rPr kumimoji="1" lang="ja-JP" altLang="en-US" dirty="0">
                          <a:latin typeface="メイリオ" panose="020B0604030504040204" pitchFamily="50" charset="-128"/>
                          <a:ea typeface="メイリオ" panose="020B0604030504040204" pitchFamily="50" charset="-128"/>
                        </a:rPr>
                        <a:t>お問い合わせフォーム</a:t>
                      </a:r>
                      <a:endParaRPr kumimoji="1" lang="en-US" altLang="ja-JP" dirty="0">
                        <a:latin typeface="メイリオ" panose="020B0604030504040204" pitchFamily="50" charset="-128"/>
                        <a:ea typeface="メイリオ" panose="020B0604030504040204" pitchFamily="50" charset="-128"/>
                      </a:endParaRPr>
                    </a:p>
                  </a:txBody>
                  <a:tcPr anchor="ctr">
                    <a:solidFill>
                      <a:schemeClr val="tx1">
                        <a:lumMod val="50000"/>
                        <a:lumOff val="50000"/>
                      </a:schemeClr>
                    </a:solidFill>
                  </a:tcPr>
                </a:tc>
                <a:tc>
                  <a:txBody>
                    <a:bodyPr/>
                    <a:lstStyle/>
                    <a:p>
                      <a:pPr algn="l"/>
                      <a:r>
                        <a:rPr kumimoji="1" lang="en-US" altLang="ja-JP" sz="1300" dirty="0">
                          <a:solidFill>
                            <a:schemeClr val="tx1">
                              <a:lumMod val="75000"/>
                              <a:lumOff val="25000"/>
                            </a:schemeClr>
                          </a:solidFill>
                          <a:latin typeface="メイリオ" panose="020B0604030504040204" pitchFamily="50" charset="-128"/>
                          <a:ea typeface="メイリオ" panose="020B0604030504040204" pitchFamily="50" charset="-128"/>
                        </a:rPr>
                        <a:t>https://www.zinzai-kikaku.jp/contact/</a:t>
                      </a:r>
                      <a:endParaRPr kumimoji="1" lang="en-US" altLang="zh-TW" sz="1300" dirty="0">
                        <a:solidFill>
                          <a:schemeClr val="tx1">
                            <a:lumMod val="75000"/>
                            <a:lumOff val="25000"/>
                          </a:schemeClr>
                        </a:solidFill>
                        <a:latin typeface="メイリオ" panose="020B0604030504040204" pitchFamily="50" charset="-128"/>
                        <a:ea typeface="メイリオ" panose="020B0604030504040204" pitchFamily="50" charset="-128"/>
                      </a:endParaRPr>
                    </a:p>
                  </a:txBody>
                  <a:tcPr marL="540000" anchor="ctr">
                    <a:solidFill>
                      <a:schemeClr val="bg1">
                        <a:lumMod val="95000"/>
                      </a:schemeClr>
                    </a:solidFill>
                  </a:tcPr>
                </a:tc>
                <a:extLst>
                  <a:ext uri="{0D108BD9-81ED-4DB2-BD59-A6C34878D82A}">
                    <a16:rowId xmlns:a16="http://schemas.microsoft.com/office/drawing/2014/main" val="2742788669"/>
                  </a:ext>
                </a:extLst>
              </a:tr>
            </a:tbl>
          </a:graphicData>
        </a:graphic>
      </p:graphicFrame>
      <p:pic>
        <p:nvPicPr>
          <p:cNvPr id="13" name="図 12">
            <a:extLst>
              <a:ext uri="{FF2B5EF4-FFF2-40B4-BE49-F238E27FC236}">
                <a16:creationId xmlns:a16="http://schemas.microsoft.com/office/drawing/2014/main" id="{3F225EC4-5B15-4137-A2AE-468B5308A3CD}"/>
              </a:ext>
            </a:extLst>
          </p:cNvPr>
          <p:cNvPicPr>
            <a:picLocks noChangeAspect="1"/>
          </p:cNvPicPr>
          <p:nvPr/>
        </p:nvPicPr>
        <p:blipFill>
          <a:blip r:embed="rId2"/>
          <a:stretch>
            <a:fillRect/>
          </a:stretch>
        </p:blipFill>
        <p:spPr>
          <a:xfrm>
            <a:off x="9311544" y="3917877"/>
            <a:ext cx="812170" cy="812170"/>
          </a:xfrm>
          <a:prstGeom prst="rect">
            <a:avLst/>
          </a:prstGeom>
        </p:spPr>
      </p:pic>
      <p:sp>
        <p:nvSpPr>
          <p:cNvPr id="17" name="テキスト ボックス 16">
            <a:extLst>
              <a:ext uri="{FF2B5EF4-FFF2-40B4-BE49-F238E27FC236}">
                <a16:creationId xmlns:a16="http://schemas.microsoft.com/office/drawing/2014/main" id="{0CE6032C-76D0-0119-2016-88FE82AA275C}"/>
              </a:ext>
            </a:extLst>
          </p:cNvPr>
          <p:cNvSpPr txBox="1"/>
          <p:nvPr/>
        </p:nvSpPr>
        <p:spPr>
          <a:xfrm>
            <a:off x="1132114" y="5378051"/>
            <a:ext cx="9927771" cy="646331"/>
          </a:xfrm>
          <a:prstGeom prst="rect">
            <a:avLst/>
          </a:prstGeom>
          <a:noFill/>
        </p:spPr>
        <p:txBody>
          <a:bodyPr wrap="square">
            <a:spAutoFit/>
          </a:bodyPr>
          <a:lstStyle/>
          <a:p>
            <a:pPr algn="ctr"/>
            <a:r>
              <a:rPr lang="ja-JP" altLang="en-US" sz="1800" b="0" i="0" u="none" strike="noStrike" baseline="0" dirty="0">
                <a:solidFill>
                  <a:srgbClr val="7E7E7E"/>
                </a:solidFill>
                <a:latin typeface="メイリオ" panose="020B0604030504040204" pitchFamily="50" charset="-128"/>
                <a:ea typeface="メイリオ" panose="020B0604030504040204" pitchFamily="50" charset="-128"/>
              </a:rPr>
              <a:t>まずは、採用に関するお困り事を具体的にお聞かせください！</a:t>
            </a:r>
            <a:endParaRPr lang="en-US" altLang="ja-JP" sz="1800" b="0" i="0" u="none" strike="noStrike" baseline="0" dirty="0">
              <a:solidFill>
                <a:srgbClr val="7E7E7E"/>
              </a:solidFill>
              <a:latin typeface="メイリオ" panose="020B0604030504040204" pitchFamily="50" charset="-128"/>
              <a:ea typeface="メイリオ" panose="020B0604030504040204" pitchFamily="50" charset="-128"/>
            </a:endParaRPr>
          </a:p>
          <a:p>
            <a:pPr algn="ctr"/>
            <a:r>
              <a:rPr lang="ja-JP" altLang="en-US" sz="1800" b="0" i="0" u="none" strike="noStrike" baseline="0" dirty="0">
                <a:solidFill>
                  <a:srgbClr val="7E7E7E"/>
                </a:solidFill>
                <a:latin typeface="メイリオ" panose="020B0604030504040204" pitchFamily="50" charset="-128"/>
                <a:ea typeface="メイリオ" panose="020B0604030504040204" pitchFamily="50" charset="-128"/>
              </a:rPr>
              <a:t>お問合せお待ちしています。</a:t>
            </a:r>
            <a:endParaRPr lang="ja-JP" altLang="en-US" dirty="0"/>
          </a:p>
        </p:txBody>
      </p:sp>
    </p:spTree>
    <p:extLst>
      <p:ext uri="{BB962C8B-B14F-4D97-AF65-F5344CB8AC3E}">
        <p14:creationId xmlns:p14="http://schemas.microsoft.com/office/powerpoint/2010/main" val="2566723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CF955816-2521-06AA-D62A-7C91495C5060}"/>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11" name="正方形/長方形 10">
            <a:extLst>
              <a:ext uri="{FF2B5EF4-FFF2-40B4-BE49-F238E27FC236}">
                <a16:creationId xmlns:a16="http://schemas.microsoft.com/office/drawing/2014/main" id="{869B323A-36AB-997C-5090-75CDFC7DB2E3}"/>
              </a:ext>
            </a:extLst>
          </p:cNvPr>
          <p:cNvSpPr/>
          <p:nvPr/>
        </p:nvSpPr>
        <p:spPr>
          <a:xfrm>
            <a:off x="0" y="0"/>
            <a:ext cx="12192000" cy="6858000"/>
          </a:xfrm>
          <a:prstGeom prst="rect">
            <a:avLst/>
          </a:prstGeom>
          <a:solidFill>
            <a:srgbClr val="C48616">
              <a:alpha val="8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D28BD518-1D74-AF01-D070-939686F41616}"/>
              </a:ext>
            </a:extLst>
          </p:cNvPr>
          <p:cNvSpPr txBox="1"/>
          <p:nvPr/>
        </p:nvSpPr>
        <p:spPr>
          <a:xfrm>
            <a:off x="767645" y="3092379"/>
            <a:ext cx="11743765" cy="2031325"/>
          </a:xfrm>
          <a:prstGeom prst="rect">
            <a:avLst/>
          </a:prstGeom>
          <a:noFill/>
        </p:spPr>
        <p:txBody>
          <a:bodyPr wrap="square" rtlCol="0">
            <a:spAutoFit/>
          </a:bodyPr>
          <a:lstStyle/>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「応募が全然こない」「採用とはいっても何をどうすればいいのかわからない」</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「最近の採用市場のトレンドや相場観がわからない」　こんなお悩みはございませんか？</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人財企画では</a:t>
            </a:r>
            <a:r>
              <a:rPr lang="en-US" altLang="ja-JP" b="1" dirty="0">
                <a:solidFill>
                  <a:schemeClr val="tx1">
                    <a:lumMod val="85000"/>
                    <a:lumOff val="15000"/>
                  </a:schemeClr>
                </a:solidFill>
                <a:latin typeface="メイリオ" panose="020B0604030504040204" pitchFamily="50" charset="-128"/>
                <a:ea typeface="メイリオ" panose="020B0604030504040204" pitchFamily="50" charset="-128"/>
              </a:rPr>
              <a:t>20</a:t>
            </a:r>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年以上求人広告に携わり積み上げたノウハウと分析力で</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貴社の採用成功をサポートいたします。</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2FA165BF-13D7-6AED-A299-9382B2E094F8}"/>
              </a:ext>
            </a:extLst>
          </p:cNvPr>
          <p:cNvSpPr txBox="1"/>
          <p:nvPr/>
        </p:nvSpPr>
        <p:spPr>
          <a:xfrm>
            <a:off x="767645" y="1164910"/>
            <a:ext cx="8229600" cy="769441"/>
          </a:xfrm>
          <a:prstGeom prst="rect">
            <a:avLst/>
          </a:prstGeom>
          <a:noFill/>
        </p:spPr>
        <p:txBody>
          <a:bodyPr wrap="square">
            <a:spAutoFit/>
          </a:bodyPr>
          <a:lstStyle/>
          <a:p>
            <a:r>
              <a:rPr kumimoji="1" lang="ja-JP" altLang="en-US" sz="4400" b="1" dirty="0">
                <a:solidFill>
                  <a:schemeClr val="bg1"/>
                </a:solidFill>
                <a:effectLst>
                  <a:outerShdw blurRad="50800" dist="38100" dir="2700000" algn="tl" rotWithShape="0">
                    <a:prstClr val="black">
                      <a:alpha val="40000"/>
                    </a:prstClr>
                  </a:outerShdw>
                </a:effectLst>
                <a:latin typeface="メイリオ" panose="020B0604030504040204" pitchFamily="50" charset="-128"/>
                <a:ea typeface="メイリオ" panose="020B0604030504040204" pitchFamily="50" charset="-128"/>
              </a:rPr>
              <a:t>理想の人財採用実現を。</a:t>
            </a:r>
            <a:endParaRPr kumimoji="1" lang="en-US" altLang="ja-JP" sz="4400" b="1" dirty="0">
              <a:solidFill>
                <a:schemeClr val="bg1"/>
              </a:solidFill>
              <a:effectLst>
                <a:outerShdw blurRad="50800" dist="38100" dir="2700000" algn="tl" rotWithShape="0">
                  <a:prstClr val="black">
                    <a:alpha val="40000"/>
                  </a:prstClr>
                </a:outerShdw>
              </a:effectLst>
              <a:latin typeface="メイリオ" panose="020B0604030504040204" pitchFamily="50" charset="-128"/>
              <a:ea typeface="メイリオ" panose="020B0604030504040204" pitchFamily="50" charset="-128"/>
            </a:endParaRPr>
          </a:p>
        </p:txBody>
      </p:sp>
      <p:sp>
        <p:nvSpPr>
          <p:cNvPr id="10" name="スライド番号プレースホルダー 9">
            <a:extLst>
              <a:ext uri="{FF2B5EF4-FFF2-40B4-BE49-F238E27FC236}">
                <a16:creationId xmlns:a16="http://schemas.microsoft.com/office/drawing/2014/main" id="{F2A1D5C7-769B-EADB-E0F4-74D5660FC858}"/>
              </a:ext>
            </a:extLst>
          </p:cNvPr>
          <p:cNvSpPr>
            <a:spLocks noGrp="1"/>
          </p:cNvSpPr>
          <p:nvPr>
            <p:ph type="sldNum" sz="quarter" idx="12"/>
          </p:nvPr>
        </p:nvSpPr>
        <p:spPr/>
        <p:txBody>
          <a:bodyPr/>
          <a:lstStyle/>
          <a:p>
            <a:r>
              <a:rPr lang="en-US" altLang="ja-JP"/>
              <a:t>- </a:t>
            </a:r>
            <a:fld id="{6886FDF6-575E-42CC-BB18-4604A6A37F49}" type="slidenum">
              <a:rPr lang="ja-JP" altLang="en-US" smtClean="0"/>
              <a:pPr/>
              <a:t>1</a:t>
            </a:fld>
            <a:r>
              <a:rPr lang="ja-JP" altLang="en-US"/>
              <a:t> </a:t>
            </a:r>
            <a:r>
              <a:rPr lang="en-US" altLang="ja-JP"/>
              <a:t>-</a:t>
            </a:r>
            <a:endParaRPr lang="ja-JP" altLang="en-US" dirty="0"/>
          </a:p>
        </p:txBody>
      </p:sp>
    </p:spTree>
    <p:extLst>
      <p:ext uri="{BB962C8B-B14F-4D97-AF65-F5344CB8AC3E}">
        <p14:creationId xmlns:p14="http://schemas.microsoft.com/office/powerpoint/2010/main" val="2880741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C4D6FAC-EDCF-57C1-8806-3B806E50B36A}"/>
              </a:ext>
            </a:extLst>
          </p:cNvPr>
          <p:cNvSpPr/>
          <p:nvPr/>
        </p:nvSpPr>
        <p:spPr>
          <a:xfrm>
            <a:off x="0" y="0"/>
            <a:ext cx="146756" cy="6858000"/>
          </a:xfrm>
          <a:prstGeom prst="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5">
            <a:extLst>
              <a:ext uri="{FF2B5EF4-FFF2-40B4-BE49-F238E27FC236}">
                <a16:creationId xmlns:a16="http://schemas.microsoft.com/office/drawing/2014/main" id="{D7B0154C-10E7-766B-9D3B-657B8E49BB25}"/>
              </a:ext>
            </a:extLst>
          </p:cNvPr>
          <p:cNvSpPr>
            <a:spLocks noGrp="1"/>
          </p:cNvSpPr>
          <p:nvPr>
            <p:ph type="title"/>
          </p:nvPr>
        </p:nvSpPr>
        <p:spPr/>
        <p:txBody>
          <a:bodyPr>
            <a:normAutofit fontScale="90000"/>
          </a:bodyPr>
          <a:lstStyle/>
          <a:p>
            <a:r>
              <a:rPr lang="ja-JP" altLang="en-US" dirty="0"/>
              <a:t>ミッション</a:t>
            </a:r>
          </a:p>
        </p:txBody>
      </p:sp>
      <p:sp>
        <p:nvSpPr>
          <p:cNvPr id="7" name="テキスト ボックス 6">
            <a:extLst>
              <a:ext uri="{FF2B5EF4-FFF2-40B4-BE49-F238E27FC236}">
                <a16:creationId xmlns:a16="http://schemas.microsoft.com/office/drawing/2014/main" id="{35002757-B6F9-65DA-B28B-C8B03C4F10F8}"/>
              </a:ext>
            </a:extLst>
          </p:cNvPr>
          <p:cNvSpPr txBox="1"/>
          <p:nvPr/>
        </p:nvSpPr>
        <p:spPr>
          <a:xfrm>
            <a:off x="365231" y="1246704"/>
            <a:ext cx="9879628" cy="369332"/>
          </a:xfrm>
          <a:prstGeom prst="rect">
            <a:avLst/>
          </a:prstGeom>
          <a:noFill/>
        </p:spPr>
        <p:txBody>
          <a:bodyPr wrap="none" rtlCol="0">
            <a:spAutoFit/>
          </a:bodyP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人財を通じて（パートナーとして）成長に導いていくため、新たな価値を創造していきます。</a:t>
            </a:r>
          </a:p>
        </p:txBody>
      </p:sp>
      <p:sp>
        <p:nvSpPr>
          <p:cNvPr id="9" name="テキスト ボックス 8">
            <a:extLst>
              <a:ext uri="{FF2B5EF4-FFF2-40B4-BE49-F238E27FC236}">
                <a16:creationId xmlns:a16="http://schemas.microsoft.com/office/drawing/2014/main" id="{F5D5D5EE-8440-8A78-CF47-4D4A2DD9B7DC}"/>
              </a:ext>
            </a:extLst>
          </p:cNvPr>
          <p:cNvSpPr txBox="1"/>
          <p:nvPr/>
        </p:nvSpPr>
        <p:spPr>
          <a:xfrm>
            <a:off x="1126447" y="2131758"/>
            <a:ext cx="1917513" cy="861774"/>
          </a:xfrm>
          <a:prstGeom prst="rect">
            <a:avLst/>
          </a:prstGeom>
          <a:noFill/>
        </p:spPr>
        <p:txBody>
          <a:bodyPr wrap="none" rtlCol="0">
            <a:spAutoFit/>
          </a:bodyPr>
          <a:lstStyle/>
          <a:p>
            <a:pPr algn="ctr"/>
            <a:r>
              <a:rPr kumimoji="1" lang="en-US" altLang="ja-JP" sz="3200" b="1" dirty="0">
                <a:solidFill>
                  <a:schemeClr val="tx1">
                    <a:lumMod val="75000"/>
                    <a:lumOff val="25000"/>
                  </a:schemeClr>
                </a:solidFill>
                <a:latin typeface="Arial" panose="020B0604020202020204" pitchFamily="34" charset="0"/>
                <a:ea typeface="HGPｺﾞｼｯｸE" panose="020B0900000000000000" pitchFamily="50" charset="-128"/>
                <a:cs typeface="Arial" panose="020B0604020202020204" pitchFamily="34" charset="0"/>
              </a:rPr>
              <a:t>MISSION</a:t>
            </a:r>
          </a:p>
          <a:p>
            <a:pPr algn="ctr"/>
            <a:r>
              <a:rPr lang="ja-JP" altLang="en-US" b="1" dirty="0">
                <a:solidFill>
                  <a:schemeClr val="tx1">
                    <a:lumMod val="75000"/>
                    <a:lumOff val="25000"/>
                  </a:schemeClr>
                </a:solidFill>
                <a:latin typeface="+mn-ea"/>
              </a:rPr>
              <a:t>使命・目的</a:t>
            </a:r>
            <a:endParaRPr lang="en-US" altLang="ja-JP" b="1" dirty="0">
              <a:solidFill>
                <a:schemeClr val="tx1">
                  <a:lumMod val="75000"/>
                  <a:lumOff val="25000"/>
                </a:schemeClr>
              </a:solidFill>
              <a:latin typeface="+mn-ea"/>
            </a:endParaRPr>
          </a:p>
        </p:txBody>
      </p:sp>
      <p:sp>
        <p:nvSpPr>
          <p:cNvPr id="10" name="テキスト ボックス 9">
            <a:extLst>
              <a:ext uri="{FF2B5EF4-FFF2-40B4-BE49-F238E27FC236}">
                <a16:creationId xmlns:a16="http://schemas.microsoft.com/office/drawing/2014/main" id="{E6FAAD6B-A3C9-2CA9-9083-E3D55FB3EEBC}"/>
              </a:ext>
            </a:extLst>
          </p:cNvPr>
          <p:cNvSpPr txBox="1"/>
          <p:nvPr/>
        </p:nvSpPr>
        <p:spPr>
          <a:xfrm>
            <a:off x="1297167" y="3615765"/>
            <a:ext cx="1576072" cy="892552"/>
          </a:xfrm>
          <a:prstGeom prst="rect">
            <a:avLst/>
          </a:prstGeom>
          <a:noFill/>
        </p:spPr>
        <p:txBody>
          <a:bodyPr wrap="none" rtlCol="0">
            <a:spAutoFit/>
          </a:bodyPr>
          <a:lstStyle/>
          <a:p>
            <a:pPr algn="ctr"/>
            <a:r>
              <a:rPr kumimoji="1" lang="en-US" altLang="ja-JP" sz="3200" b="1" dirty="0">
                <a:solidFill>
                  <a:schemeClr val="tx1">
                    <a:lumMod val="75000"/>
                    <a:lumOff val="25000"/>
                  </a:schemeClr>
                </a:solidFill>
                <a:latin typeface="Arial" panose="020B0604020202020204" pitchFamily="34" charset="0"/>
                <a:ea typeface="HGPｺﾞｼｯｸE" panose="020B0900000000000000" pitchFamily="50" charset="-128"/>
                <a:cs typeface="Arial" panose="020B0604020202020204" pitchFamily="34" charset="0"/>
              </a:rPr>
              <a:t>VISION</a:t>
            </a:r>
          </a:p>
          <a:p>
            <a:pPr algn="ctr"/>
            <a:r>
              <a:rPr lang="ja-JP" altLang="en-US" b="1" dirty="0">
                <a:solidFill>
                  <a:schemeClr val="tx1">
                    <a:lumMod val="75000"/>
                    <a:lumOff val="25000"/>
                  </a:schemeClr>
                </a:solidFill>
                <a:latin typeface="+mn-ea"/>
                <a:cs typeface="Arial" panose="020B0604020202020204" pitchFamily="34" charset="0"/>
              </a:rPr>
              <a:t>目指す姿</a:t>
            </a:r>
            <a:endParaRPr lang="en-US" altLang="ja-JP" sz="1100" b="1" dirty="0">
              <a:solidFill>
                <a:schemeClr val="tx1">
                  <a:lumMod val="75000"/>
                  <a:lumOff val="25000"/>
                </a:schemeClr>
              </a:solidFill>
              <a:latin typeface="+mn-ea"/>
            </a:endParaRPr>
          </a:p>
        </p:txBody>
      </p:sp>
      <p:sp>
        <p:nvSpPr>
          <p:cNvPr id="11" name="テキスト ボックス 10">
            <a:extLst>
              <a:ext uri="{FF2B5EF4-FFF2-40B4-BE49-F238E27FC236}">
                <a16:creationId xmlns:a16="http://schemas.microsoft.com/office/drawing/2014/main" id="{C1AC82B7-E4BD-613F-E2E1-CB06F692EDA5}"/>
              </a:ext>
            </a:extLst>
          </p:cNvPr>
          <p:cNvSpPr txBox="1"/>
          <p:nvPr/>
        </p:nvSpPr>
        <p:spPr>
          <a:xfrm>
            <a:off x="954124" y="5130550"/>
            <a:ext cx="2262158" cy="861774"/>
          </a:xfrm>
          <a:prstGeom prst="rect">
            <a:avLst/>
          </a:prstGeom>
          <a:noFill/>
        </p:spPr>
        <p:txBody>
          <a:bodyPr wrap="none" rtlCol="0">
            <a:spAutoFit/>
          </a:bodyPr>
          <a:lstStyle/>
          <a:p>
            <a:pPr algn="ctr"/>
            <a:r>
              <a:rPr kumimoji="1" lang="en-US" altLang="ja-JP" sz="3200" b="1" dirty="0">
                <a:solidFill>
                  <a:schemeClr val="tx1">
                    <a:lumMod val="75000"/>
                    <a:lumOff val="25000"/>
                  </a:schemeClr>
                </a:solidFill>
                <a:latin typeface="Arial" panose="020B0604020202020204" pitchFamily="34" charset="0"/>
                <a:ea typeface="HGPｺﾞｼｯｸE" panose="020B0900000000000000" pitchFamily="50" charset="-128"/>
                <a:cs typeface="Arial" panose="020B0604020202020204" pitchFamily="34" charset="0"/>
              </a:rPr>
              <a:t>VALUE</a:t>
            </a:r>
          </a:p>
          <a:p>
            <a:pPr algn="ctr"/>
            <a:r>
              <a:rPr lang="ja-JP" altLang="en-US" b="1" dirty="0">
                <a:solidFill>
                  <a:schemeClr val="tx1">
                    <a:lumMod val="75000"/>
                    <a:lumOff val="25000"/>
                  </a:schemeClr>
                </a:solidFill>
                <a:latin typeface="+mn-ea"/>
                <a:cs typeface="Arial" panose="020B0604020202020204" pitchFamily="34" charset="0"/>
              </a:rPr>
              <a:t>価値基準・行動方針</a:t>
            </a:r>
            <a:endParaRPr lang="en-US" altLang="ja-JP" sz="1100" b="1" dirty="0">
              <a:solidFill>
                <a:schemeClr val="tx1">
                  <a:lumMod val="75000"/>
                  <a:lumOff val="25000"/>
                </a:schemeClr>
              </a:solidFill>
              <a:latin typeface="+mn-ea"/>
            </a:endParaRPr>
          </a:p>
        </p:txBody>
      </p:sp>
      <p:sp>
        <p:nvSpPr>
          <p:cNvPr id="12" name="正方形/長方形 11">
            <a:extLst>
              <a:ext uri="{FF2B5EF4-FFF2-40B4-BE49-F238E27FC236}">
                <a16:creationId xmlns:a16="http://schemas.microsoft.com/office/drawing/2014/main" id="{3E2E10A7-6EFA-96E7-4286-3DCB107E8318}"/>
              </a:ext>
            </a:extLst>
          </p:cNvPr>
          <p:cNvSpPr/>
          <p:nvPr/>
        </p:nvSpPr>
        <p:spPr>
          <a:xfrm>
            <a:off x="3583968" y="2131758"/>
            <a:ext cx="45719" cy="861774"/>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F81180D9-428F-0E26-8FAF-6CCEFFD401E6}"/>
              </a:ext>
            </a:extLst>
          </p:cNvPr>
          <p:cNvSpPr/>
          <p:nvPr/>
        </p:nvSpPr>
        <p:spPr>
          <a:xfrm>
            <a:off x="3583968" y="3646543"/>
            <a:ext cx="45719" cy="861774"/>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4CA8733E-81C0-0CF1-4F1B-9DF88CF30757}"/>
              </a:ext>
            </a:extLst>
          </p:cNvPr>
          <p:cNvSpPr/>
          <p:nvPr/>
        </p:nvSpPr>
        <p:spPr>
          <a:xfrm>
            <a:off x="3583968" y="5130550"/>
            <a:ext cx="45719" cy="861774"/>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FB006A90-6114-CA28-5A63-0B8191956527}"/>
              </a:ext>
            </a:extLst>
          </p:cNvPr>
          <p:cNvSpPr txBox="1"/>
          <p:nvPr/>
        </p:nvSpPr>
        <p:spPr>
          <a:xfrm>
            <a:off x="4169695" y="2131758"/>
            <a:ext cx="5032147" cy="874085"/>
          </a:xfrm>
          <a:prstGeom prst="rect">
            <a:avLst/>
          </a:prstGeom>
          <a:noFill/>
        </p:spPr>
        <p:txBody>
          <a:bodyPr wrap="none" rtlCol="0" anchor="ctr">
            <a:spAutoFit/>
          </a:bodyPr>
          <a:lstStyle/>
          <a:p>
            <a:r>
              <a:rPr kumimoji="1" lang="ja-JP" altLang="en-US" sz="2000" b="1" dirty="0">
                <a:solidFill>
                  <a:srgbClr val="D89318"/>
                </a:solidFill>
                <a:latin typeface="メイリオ" panose="020B0604030504040204" pitchFamily="50" charset="-128"/>
                <a:ea typeface="メイリオ" panose="020B0604030504040204" pitchFamily="50" charset="-128"/>
              </a:rPr>
              <a:t>お客様の採用成功に貢献する</a:t>
            </a:r>
            <a:endParaRPr kumimoji="1" lang="en-US" altLang="ja-JP" sz="2000" b="1" dirty="0">
              <a:solidFill>
                <a:srgbClr val="D89318"/>
              </a:solidFill>
              <a:latin typeface="メイリオ" panose="020B0604030504040204" pitchFamily="50" charset="-128"/>
              <a:ea typeface="メイリオ" panose="020B0604030504040204" pitchFamily="50" charset="-128"/>
            </a:endParaRPr>
          </a:p>
          <a:p>
            <a:pPr>
              <a:lnSpc>
                <a:spcPct val="120000"/>
              </a:lnSpc>
            </a:pPr>
            <a:r>
              <a:rPr kumimoji="1" lang="ja-JP" altLang="en-US" sz="1400" dirty="0">
                <a:solidFill>
                  <a:schemeClr val="tx1">
                    <a:lumMod val="85000"/>
                    <a:lumOff val="15000"/>
                  </a:schemeClr>
                </a:solidFill>
                <a:latin typeface="メイリオ" panose="020B0604030504040204" pitchFamily="50" charset="-128"/>
                <a:ea typeface="メイリオ" panose="020B0604030504040204" pitchFamily="50" charset="-128"/>
              </a:rPr>
              <a:t>採用成功への貢献とは</a:t>
            </a:r>
            <a:r>
              <a:rPr lang="ja-JP" altLang="en-US" sz="1400" dirty="0">
                <a:solidFill>
                  <a:schemeClr val="tx1">
                    <a:lumMod val="85000"/>
                    <a:lumOff val="15000"/>
                  </a:schemeClr>
                </a:solidFill>
                <a:latin typeface="メイリオ" panose="020B0604030504040204" pitchFamily="50" charset="-128"/>
                <a:ea typeface="メイリオ" panose="020B0604030504040204" pitchFamily="50" charset="-128"/>
              </a:rPr>
              <a:t>「有効採用決定の実現」。</a:t>
            </a:r>
            <a:endParaRPr lang="en-US" altLang="ja-JP" sz="1400" dirty="0">
              <a:solidFill>
                <a:schemeClr val="tx1">
                  <a:lumMod val="85000"/>
                  <a:lumOff val="15000"/>
                </a:schemeClr>
              </a:solidFill>
              <a:latin typeface="メイリオ" panose="020B0604030504040204" pitchFamily="50" charset="-128"/>
              <a:ea typeface="メイリオ" panose="020B0604030504040204" pitchFamily="50" charset="-128"/>
            </a:endParaRPr>
          </a:p>
          <a:p>
            <a:r>
              <a:rPr kumimoji="1" lang="ja-JP" altLang="en-US" sz="1400" dirty="0">
                <a:solidFill>
                  <a:schemeClr val="tx1">
                    <a:lumMod val="85000"/>
                    <a:lumOff val="15000"/>
                  </a:schemeClr>
                </a:solidFill>
                <a:latin typeface="メイリオ" panose="020B0604030504040204" pitchFamily="50" charset="-128"/>
                <a:ea typeface="メイリオ" panose="020B0604030504040204" pitchFamily="50" charset="-128"/>
              </a:rPr>
              <a:t>本当に必要な人災を、必要なとき、必要な数採用しきる事。</a:t>
            </a:r>
          </a:p>
        </p:txBody>
      </p:sp>
      <p:sp>
        <p:nvSpPr>
          <p:cNvPr id="16" name="テキスト ボックス 15">
            <a:extLst>
              <a:ext uri="{FF2B5EF4-FFF2-40B4-BE49-F238E27FC236}">
                <a16:creationId xmlns:a16="http://schemas.microsoft.com/office/drawing/2014/main" id="{4754CCAD-0F29-CA68-BE76-C37D5B7EC17C}"/>
              </a:ext>
            </a:extLst>
          </p:cNvPr>
          <p:cNvSpPr txBox="1"/>
          <p:nvPr/>
        </p:nvSpPr>
        <p:spPr>
          <a:xfrm>
            <a:off x="4055395" y="3855435"/>
            <a:ext cx="5827236" cy="400110"/>
          </a:xfrm>
          <a:prstGeom prst="rect">
            <a:avLst/>
          </a:prstGeom>
          <a:noFill/>
        </p:spPr>
        <p:txBody>
          <a:bodyPr wrap="none" rtlCol="0" anchor="ctr">
            <a:spAutoFit/>
          </a:bodyPr>
          <a:lstStyle/>
          <a:p>
            <a:r>
              <a:rPr kumimoji="1" lang="ja-JP" altLang="en-US" sz="2000" b="1" dirty="0">
                <a:solidFill>
                  <a:srgbClr val="D89318"/>
                </a:solidFill>
                <a:latin typeface="メイリオ" panose="020B0604030504040204" pitchFamily="50" charset="-128"/>
                <a:ea typeface="メイリオ" panose="020B0604030504040204" pitchFamily="50" charset="-128"/>
              </a:rPr>
              <a:t>「採用といえば、人財企画」という存在を目指す</a:t>
            </a:r>
            <a:endParaRPr kumimoji="1" lang="en-US" altLang="ja-JP" sz="2000" b="1" dirty="0">
              <a:solidFill>
                <a:srgbClr val="D89318"/>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D2FC67A7-1215-6702-CFFA-C4EC7249E5D6}"/>
              </a:ext>
            </a:extLst>
          </p:cNvPr>
          <p:cNvSpPr txBox="1"/>
          <p:nvPr/>
        </p:nvSpPr>
        <p:spPr>
          <a:xfrm>
            <a:off x="4169695" y="5081916"/>
            <a:ext cx="5929828" cy="903132"/>
          </a:xfrm>
          <a:prstGeom prst="rect">
            <a:avLst/>
          </a:prstGeom>
          <a:noFill/>
        </p:spPr>
        <p:txBody>
          <a:bodyPr wrap="none" rtlCol="0" anchor="ctr">
            <a:spAutoFit/>
          </a:bodyPr>
          <a:lstStyle/>
          <a:p>
            <a:r>
              <a:rPr kumimoji="1" lang="ja-JP" altLang="en-US" sz="2000" b="1" dirty="0">
                <a:solidFill>
                  <a:srgbClr val="D89318"/>
                </a:solidFill>
                <a:latin typeface="メイリオ" panose="020B0604030504040204" pitchFamily="50" charset="-128"/>
                <a:ea typeface="メイリオ" panose="020B0604030504040204" pitchFamily="50" charset="-128"/>
              </a:rPr>
              <a:t>採用屋として挑戦する</a:t>
            </a:r>
            <a:endParaRPr kumimoji="1" lang="en-US" altLang="ja-JP" sz="2000" b="1" dirty="0">
              <a:solidFill>
                <a:srgbClr val="D89318"/>
              </a:solidFill>
              <a:latin typeface="メイリオ" panose="020B0604030504040204" pitchFamily="50" charset="-128"/>
              <a:ea typeface="メイリオ" panose="020B0604030504040204" pitchFamily="50" charset="-128"/>
            </a:endParaRPr>
          </a:p>
          <a:p>
            <a:pPr>
              <a:lnSpc>
                <a:spcPct val="120000"/>
              </a:lnSpc>
            </a:pPr>
            <a:r>
              <a:rPr kumimoji="1" lang="ja-JP" altLang="en-US" sz="1400" dirty="0">
                <a:solidFill>
                  <a:schemeClr val="tx1">
                    <a:lumMod val="85000"/>
                    <a:lumOff val="15000"/>
                  </a:schemeClr>
                </a:solidFill>
                <a:latin typeface="メイリオ" panose="020B0604030504040204" pitchFamily="50" charset="-128"/>
                <a:ea typeface="メイリオ" panose="020B0604030504040204" pitchFamily="50" charset="-128"/>
              </a:rPr>
              <a:t>企業の成長に欠かせない人財の採用成功に向けて、顧客を深く理解し、</a:t>
            </a:r>
            <a:endParaRPr kumimoji="1" lang="en-US" altLang="ja-JP" sz="1400" dirty="0">
              <a:solidFill>
                <a:schemeClr val="tx1">
                  <a:lumMod val="85000"/>
                  <a:lumOff val="15000"/>
                </a:schemeClr>
              </a:solidFill>
              <a:latin typeface="メイリオ" panose="020B0604030504040204" pitchFamily="50" charset="-128"/>
              <a:ea typeface="メイリオ" panose="020B0604030504040204" pitchFamily="50" charset="-128"/>
            </a:endParaRPr>
          </a:p>
          <a:p>
            <a:pPr>
              <a:lnSpc>
                <a:spcPct val="120000"/>
              </a:lnSpc>
            </a:pPr>
            <a:r>
              <a:rPr kumimoji="1" lang="ja-JP" altLang="en-US" sz="1400" dirty="0">
                <a:solidFill>
                  <a:schemeClr val="tx1">
                    <a:lumMod val="85000"/>
                    <a:lumOff val="15000"/>
                  </a:schemeClr>
                </a:solidFill>
                <a:latin typeface="メイリオ" panose="020B0604030504040204" pitchFamily="50" charset="-128"/>
                <a:ea typeface="メイリオ" panose="020B0604030504040204" pitchFamily="50" charset="-128"/>
              </a:rPr>
              <a:t>私たちは採用パートナーとして、様々なご要望にお応えしていきます。</a:t>
            </a:r>
          </a:p>
        </p:txBody>
      </p:sp>
      <p:sp>
        <p:nvSpPr>
          <p:cNvPr id="19" name="スライド番号プレースホルダー 18">
            <a:extLst>
              <a:ext uri="{FF2B5EF4-FFF2-40B4-BE49-F238E27FC236}">
                <a16:creationId xmlns:a16="http://schemas.microsoft.com/office/drawing/2014/main" id="{19A21ACF-8203-CF20-9EAF-14C59D965696}"/>
              </a:ext>
            </a:extLst>
          </p:cNvPr>
          <p:cNvSpPr>
            <a:spLocks noGrp="1"/>
          </p:cNvSpPr>
          <p:nvPr>
            <p:ph type="sldNum" sz="quarter" idx="12"/>
          </p:nvPr>
        </p:nvSpPr>
        <p:spPr/>
        <p:txBody>
          <a:bodyPr/>
          <a:lstStyle/>
          <a:p>
            <a:r>
              <a:rPr lang="en-US" altLang="ja-JP"/>
              <a:t>- </a:t>
            </a:r>
            <a:fld id="{6886FDF6-575E-42CC-BB18-4604A6A37F49}" type="slidenum">
              <a:rPr lang="ja-JP" altLang="en-US" smtClean="0"/>
              <a:pPr/>
              <a:t>2</a:t>
            </a:fld>
            <a:r>
              <a:rPr lang="ja-JP" altLang="en-US"/>
              <a:t> </a:t>
            </a:r>
            <a:r>
              <a:rPr lang="en-US" altLang="ja-JP"/>
              <a:t>-</a:t>
            </a:r>
            <a:endParaRPr lang="ja-JP" altLang="en-US" dirty="0"/>
          </a:p>
        </p:txBody>
      </p:sp>
    </p:spTree>
    <p:extLst>
      <p:ext uri="{BB962C8B-B14F-4D97-AF65-F5344CB8AC3E}">
        <p14:creationId xmlns:p14="http://schemas.microsoft.com/office/powerpoint/2010/main" val="1819883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ADC1436-594A-35CD-2495-D2C083F909DE}"/>
              </a:ext>
            </a:extLst>
          </p:cNvPr>
          <p:cNvSpPr>
            <a:spLocks noGrp="1"/>
          </p:cNvSpPr>
          <p:nvPr>
            <p:ph type="sldNum" sz="quarter" idx="12"/>
          </p:nvPr>
        </p:nvSpPr>
        <p:spPr/>
        <p:txBody>
          <a:bodyPr/>
          <a:lstStyle/>
          <a:p>
            <a:r>
              <a:rPr lang="en-US" altLang="ja-JP"/>
              <a:t>- </a:t>
            </a:r>
            <a:fld id="{6886FDF6-575E-42CC-BB18-4604A6A37F49}" type="slidenum">
              <a:rPr lang="ja-JP" altLang="en-US" smtClean="0"/>
              <a:pPr/>
              <a:t>3</a:t>
            </a:fld>
            <a:r>
              <a:rPr lang="ja-JP" altLang="en-US"/>
              <a:t> </a:t>
            </a:r>
            <a:r>
              <a:rPr lang="en-US" altLang="ja-JP"/>
              <a:t>-</a:t>
            </a:r>
            <a:endParaRPr lang="ja-JP" altLang="en-US" dirty="0"/>
          </a:p>
        </p:txBody>
      </p:sp>
      <p:sp>
        <p:nvSpPr>
          <p:cNvPr id="5" name="タイトル 4">
            <a:extLst>
              <a:ext uri="{FF2B5EF4-FFF2-40B4-BE49-F238E27FC236}">
                <a16:creationId xmlns:a16="http://schemas.microsoft.com/office/drawing/2014/main" id="{6E81EAB9-9993-4C2B-583A-B4F109049A49}"/>
              </a:ext>
            </a:extLst>
          </p:cNvPr>
          <p:cNvSpPr>
            <a:spLocks noGrp="1"/>
          </p:cNvSpPr>
          <p:nvPr>
            <p:ph type="title"/>
          </p:nvPr>
        </p:nvSpPr>
        <p:spPr>
          <a:xfrm>
            <a:off x="567132" y="239246"/>
            <a:ext cx="7367500" cy="1483313"/>
          </a:xfrm>
        </p:spPr>
        <p:txBody>
          <a:bodyPr>
            <a:noAutofit/>
          </a:bodyPr>
          <a:lstStyle/>
          <a:p>
            <a:r>
              <a:rPr kumimoji="1" lang="ja-JP" altLang="en-US" dirty="0"/>
              <a:t>人財企画に</a:t>
            </a:r>
            <a:br>
              <a:rPr kumimoji="1" lang="en-US" altLang="ja-JP" dirty="0"/>
            </a:br>
            <a:r>
              <a:rPr kumimoji="1" lang="ja-JP" altLang="en-US" dirty="0"/>
              <a:t>お任せいただくメリット</a:t>
            </a:r>
            <a:endParaRPr lang="ja-JP" altLang="en-US" dirty="0"/>
          </a:p>
        </p:txBody>
      </p:sp>
      <p:sp>
        <p:nvSpPr>
          <p:cNvPr id="10" name="テキスト ボックス 9">
            <a:extLst>
              <a:ext uri="{FF2B5EF4-FFF2-40B4-BE49-F238E27FC236}">
                <a16:creationId xmlns:a16="http://schemas.microsoft.com/office/drawing/2014/main" id="{C34672BA-DD66-1C55-A65D-F4373A884B28}"/>
              </a:ext>
            </a:extLst>
          </p:cNvPr>
          <p:cNvSpPr txBox="1"/>
          <p:nvPr/>
        </p:nvSpPr>
        <p:spPr>
          <a:xfrm>
            <a:off x="567132" y="1722559"/>
            <a:ext cx="9428801" cy="369332"/>
          </a:xfrm>
          <a:prstGeom prst="rect">
            <a:avLst/>
          </a:prstGeom>
          <a:noFill/>
        </p:spPr>
        <p:txBody>
          <a:bodyPr wrap="square">
            <a:spAutoFit/>
          </a:bodyP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採用成功のためにはどのメディアを選ぶか、どう掲載するかが重要です。</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B72A44E7-3596-943F-5E5A-8B4219E9AC4C}"/>
              </a:ext>
            </a:extLst>
          </p:cNvPr>
          <p:cNvSpPr/>
          <p:nvPr/>
        </p:nvSpPr>
        <p:spPr>
          <a:xfrm>
            <a:off x="567131" y="2196335"/>
            <a:ext cx="5192471" cy="1895606"/>
          </a:xfrm>
          <a:prstGeom prst="rect">
            <a:avLst/>
          </a:prstGeom>
          <a:solidFill>
            <a:srgbClr val="F3C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31F3D5C9-7D77-238C-BA5A-392615EEEC91}"/>
              </a:ext>
            </a:extLst>
          </p:cNvPr>
          <p:cNvSpPr txBox="1"/>
          <p:nvPr/>
        </p:nvSpPr>
        <p:spPr>
          <a:xfrm>
            <a:off x="766370" y="2450031"/>
            <a:ext cx="3697695"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Indeed</a:t>
            </a:r>
            <a:r>
              <a:rPr kumimoji="1" lang="ja-JP" altLang="en-US"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認定パートナー</a:t>
            </a:r>
            <a:endPar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という安心感。</a:t>
            </a:r>
            <a:endPar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p:txBody>
      </p:sp>
      <p:sp>
        <p:nvSpPr>
          <p:cNvPr id="16" name="テキスト ボックス 15">
            <a:extLst>
              <a:ext uri="{FF2B5EF4-FFF2-40B4-BE49-F238E27FC236}">
                <a16:creationId xmlns:a16="http://schemas.microsoft.com/office/drawing/2014/main" id="{2D93D7E7-16CE-3D87-0B5B-C45471DA95DE}"/>
              </a:ext>
            </a:extLst>
          </p:cNvPr>
          <p:cNvSpPr txBox="1"/>
          <p:nvPr/>
        </p:nvSpPr>
        <p:spPr>
          <a:xfrm>
            <a:off x="766370" y="3327881"/>
            <a:ext cx="4331409" cy="584775"/>
          </a:xfrm>
          <a:prstGeom prst="rect">
            <a:avLst/>
          </a:prstGeom>
          <a:noFill/>
        </p:spPr>
        <p:txBody>
          <a:bodyPr wrap="square">
            <a:spAutoFit/>
          </a:bodyPr>
          <a:lstStyle/>
          <a:p>
            <a:r>
              <a:rPr lang="ja-JP" altLang="en-US" sz="1600" dirty="0">
                <a:latin typeface="メイリオ" panose="020B0604030504040204" pitchFamily="50" charset="-128"/>
                <a:ea typeface="メイリオ" panose="020B0604030504040204" pitchFamily="50" charset="-128"/>
              </a:rPr>
              <a:t>規定を遵守した原稿を作成。</a:t>
            </a:r>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規定の変更にも迅速に対応できます。</a:t>
            </a:r>
          </a:p>
        </p:txBody>
      </p:sp>
      <p:sp>
        <p:nvSpPr>
          <p:cNvPr id="17" name="正方形/長方形 16">
            <a:extLst>
              <a:ext uri="{FF2B5EF4-FFF2-40B4-BE49-F238E27FC236}">
                <a16:creationId xmlns:a16="http://schemas.microsoft.com/office/drawing/2014/main" id="{A1C414C4-33FD-CD14-4614-779E73B117F2}"/>
              </a:ext>
            </a:extLst>
          </p:cNvPr>
          <p:cNvSpPr/>
          <p:nvPr/>
        </p:nvSpPr>
        <p:spPr>
          <a:xfrm>
            <a:off x="567130" y="4432610"/>
            <a:ext cx="5192471" cy="1895606"/>
          </a:xfrm>
          <a:prstGeom prst="rect">
            <a:avLst/>
          </a:prstGeom>
          <a:solidFill>
            <a:srgbClr val="F3C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99678F29-2B89-1C98-AB59-C7F1F1DDC052}"/>
              </a:ext>
            </a:extLst>
          </p:cNvPr>
          <p:cNvSpPr txBox="1"/>
          <p:nvPr/>
        </p:nvSpPr>
        <p:spPr>
          <a:xfrm>
            <a:off x="766370" y="4655453"/>
            <a:ext cx="4674310"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200" b="1" dirty="0">
                <a:latin typeface="メイリオ" panose="020B0604030504040204" pitchFamily="50" charset="-128"/>
                <a:ea typeface="メイリオ" panose="020B0604030504040204" pitchFamily="50" charset="-128"/>
              </a:rPr>
              <a:t>20</a:t>
            </a:r>
            <a:r>
              <a:rPr lang="ja-JP" altLang="en-US" sz="2200" b="1" dirty="0">
                <a:latin typeface="メイリオ" panose="020B0604030504040204" pitchFamily="50" charset="-128"/>
                <a:ea typeface="メイリオ" panose="020B0604030504040204" pitchFamily="50" charset="-128"/>
              </a:rPr>
              <a:t>年以上積み重ねてきた</a:t>
            </a:r>
            <a:endParaRPr lang="en-US" altLang="ja-JP" sz="2200" b="1"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200" b="1" dirty="0">
                <a:latin typeface="メイリオ" panose="020B0604030504040204" pitchFamily="50" charset="-128"/>
                <a:ea typeface="メイリオ" panose="020B0604030504040204" pitchFamily="50" charset="-128"/>
              </a:rPr>
              <a:t>リクルート代理店としての経験。</a:t>
            </a:r>
            <a:endPar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89C1F534-5712-C2A9-6B59-5D790CB53258}"/>
              </a:ext>
            </a:extLst>
          </p:cNvPr>
          <p:cNvSpPr txBox="1"/>
          <p:nvPr/>
        </p:nvSpPr>
        <p:spPr>
          <a:xfrm>
            <a:off x="766370" y="5517576"/>
            <a:ext cx="4068370" cy="584775"/>
          </a:xfrm>
          <a:prstGeom prst="rect">
            <a:avLst/>
          </a:prstGeom>
          <a:noFill/>
        </p:spPr>
        <p:txBody>
          <a:bodyPr wrap="square">
            <a:spAutoFit/>
          </a:bodyPr>
          <a:lstStyle/>
          <a:p>
            <a:r>
              <a:rPr lang="ja-JP" altLang="en-US" sz="1600" dirty="0">
                <a:latin typeface="メイリオ" panose="020B0604030504040204" pitchFamily="50" charset="-128"/>
                <a:ea typeface="メイリオ" panose="020B0604030504040204" pitchFamily="50" charset="-128"/>
              </a:rPr>
              <a:t>求人広告に携わって</a:t>
            </a:r>
            <a:r>
              <a:rPr lang="en-US" altLang="ja-JP" sz="1600" dirty="0">
                <a:latin typeface="メイリオ" panose="020B0604030504040204" pitchFamily="50" charset="-128"/>
                <a:ea typeface="メイリオ" panose="020B0604030504040204" pitchFamily="50" charset="-128"/>
              </a:rPr>
              <a:t>20</a:t>
            </a:r>
            <a:r>
              <a:rPr lang="ja-JP" altLang="en-US" sz="1600" dirty="0">
                <a:latin typeface="メイリオ" panose="020B0604030504040204" pitchFamily="50" charset="-128"/>
                <a:ea typeface="メイリオ" panose="020B0604030504040204" pitchFamily="50" charset="-128"/>
              </a:rPr>
              <a:t>年以上。</a:t>
            </a:r>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ノウハウを活かした原稿作成を行います。</a:t>
            </a:r>
          </a:p>
        </p:txBody>
      </p:sp>
      <p:sp>
        <p:nvSpPr>
          <p:cNvPr id="26" name="正方形/長方形 25">
            <a:extLst>
              <a:ext uri="{FF2B5EF4-FFF2-40B4-BE49-F238E27FC236}">
                <a16:creationId xmlns:a16="http://schemas.microsoft.com/office/drawing/2014/main" id="{3030D0AA-645D-A470-1648-89A1F8752BEF}"/>
              </a:ext>
            </a:extLst>
          </p:cNvPr>
          <p:cNvSpPr/>
          <p:nvPr/>
        </p:nvSpPr>
        <p:spPr>
          <a:xfrm>
            <a:off x="6105977" y="2196335"/>
            <a:ext cx="5192471" cy="1895606"/>
          </a:xfrm>
          <a:prstGeom prst="rect">
            <a:avLst/>
          </a:prstGeom>
          <a:solidFill>
            <a:srgbClr val="F3C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0A940275-F4A4-3395-84FD-24CF0C7D408E}"/>
              </a:ext>
            </a:extLst>
          </p:cNvPr>
          <p:cNvSpPr txBox="1"/>
          <p:nvPr/>
        </p:nvSpPr>
        <p:spPr>
          <a:xfrm>
            <a:off x="6305216" y="2450031"/>
            <a:ext cx="3257225" cy="89255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取引社数</a:t>
            </a:r>
            <a:r>
              <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6,763</a:t>
            </a:r>
            <a:r>
              <a:rPr kumimoji="1" lang="ja-JP" altLang="en-US"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社</a:t>
            </a:r>
            <a:endPar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200" b="1" dirty="0">
                <a:latin typeface="メイリオ" panose="020B0604030504040204" pitchFamily="50" charset="-128"/>
                <a:ea typeface="メイリオ" panose="020B0604030504040204" pitchFamily="50" charset="-128"/>
              </a:rPr>
              <a:t>掲載件数</a:t>
            </a:r>
            <a:r>
              <a:rPr lang="en-US" altLang="ja-JP" sz="2200" b="1" dirty="0">
                <a:latin typeface="メイリオ" panose="020B0604030504040204" pitchFamily="50" charset="-128"/>
                <a:ea typeface="メイリオ" panose="020B0604030504040204" pitchFamily="50" charset="-128"/>
              </a:rPr>
              <a:t>160,994</a:t>
            </a:r>
            <a:r>
              <a:rPr lang="ja-JP" altLang="en-US" sz="2200" b="1" dirty="0">
                <a:latin typeface="メイリオ" panose="020B0604030504040204" pitchFamily="50" charset="-128"/>
                <a:ea typeface="メイリオ" panose="020B0604030504040204" pitchFamily="50" charset="-128"/>
              </a:rPr>
              <a:t>件。</a:t>
            </a:r>
            <a:endParaRPr lang="en-US" altLang="ja-JP" sz="2200" b="1"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latin typeface="メイリオ" panose="020B0604030504040204" pitchFamily="50" charset="-128"/>
                <a:ea typeface="メイリオ" panose="020B0604030504040204" pitchFamily="50" charset="-128"/>
              </a:rPr>
              <a:t>※2018</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月～</a:t>
            </a:r>
            <a:r>
              <a:rPr lang="en-US" altLang="ja-JP" sz="800" dirty="0">
                <a:latin typeface="メイリオ" panose="020B0604030504040204" pitchFamily="50" charset="-128"/>
                <a:ea typeface="メイリオ" panose="020B0604030504040204" pitchFamily="50" charset="-128"/>
              </a:rPr>
              <a:t>2024</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6</a:t>
            </a:r>
            <a:r>
              <a:rPr lang="ja-JP" altLang="en-US" sz="800" dirty="0">
                <a:latin typeface="メイリオ" panose="020B0604030504040204" pitchFamily="50" charset="-128"/>
                <a:ea typeface="メイリオ" panose="020B0604030504040204" pitchFamily="50" charset="-128"/>
              </a:rPr>
              <a:t>月末データ</a:t>
            </a:r>
            <a:endParaRPr kumimoji="1" lang="en-US" altLang="ja-JP" sz="220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8172914E-EB8F-F333-0020-E4FBE1697589}"/>
              </a:ext>
            </a:extLst>
          </p:cNvPr>
          <p:cNvSpPr txBox="1"/>
          <p:nvPr/>
        </p:nvSpPr>
        <p:spPr>
          <a:xfrm>
            <a:off x="6305216" y="3327881"/>
            <a:ext cx="3815977" cy="584775"/>
          </a:xfrm>
          <a:prstGeom prst="rect">
            <a:avLst/>
          </a:prstGeom>
          <a:noFill/>
        </p:spPr>
        <p:txBody>
          <a:bodyPr wrap="square">
            <a:spAutoFit/>
          </a:bodyPr>
          <a:lstStyle/>
          <a:p>
            <a:r>
              <a:rPr lang="ja-JP" altLang="en-US" sz="1600" dirty="0">
                <a:latin typeface="メイリオ" panose="020B0604030504040204" pitchFamily="50" charset="-128"/>
                <a:ea typeface="メイリオ" panose="020B0604030504040204" pitchFamily="50" charset="-128"/>
              </a:rPr>
              <a:t>安心の取引実績。多くのお客様の</a:t>
            </a:r>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採用成功のお手伝いをしてきました。</a:t>
            </a:r>
          </a:p>
        </p:txBody>
      </p:sp>
      <p:sp>
        <p:nvSpPr>
          <p:cNvPr id="29" name="正方形/長方形 28">
            <a:extLst>
              <a:ext uri="{FF2B5EF4-FFF2-40B4-BE49-F238E27FC236}">
                <a16:creationId xmlns:a16="http://schemas.microsoft.com/office/drawing/2014/main" id="{8A273AB3-7BCE-4511-23E0-59D93E1D1C55}"/>
              </a:ext>
            </a:extLst>
          </p:cNvPr>
          <p:cNvSpPr/>
          <p:nvPr/>
        </p:nvSpPr>
        <p:spPr>
          <a:xfrm>
            <a:off x="6105976" y="4432610"/>
            <a:ext cx="5192471" cy="1895606"/>
          </a:xfrm>
          <a:prstGeom prst="rect">
            <a:avLst/>
          </a:prstGeom>
          <a:solidFill>
            <a:srgbClr val="F3C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2EE9CFFB-86F7-AC69-434D-AA8F1670FEC7}"/>
              </a:ext>
            </a:extLst>
          </p:cNvPr>
          <p:cNvSpPr txBox="1"/>
          <p:nvPr/>
        </p:nvSpPr>
        <p:spPr>
          <a:xfrm>
            <a:off x="6305216" y="4639726"/>
            <a:ext cx="4674310"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200" b="1" dirty="0">
                <a:latin typeface="メイリオ" panose="020B0604030504040204" pitchFamily="50" charset="-128"/>
                <a:ea typeface="メイリオ" panose="020B0604030504040204" pitchFamily="50" charset="-128"/>
              </a:rPr>
              <a:t>WEB</a:t>
            </a:r>
            <a:r>
              <a:rPr lang="ja-JP" altLang="en-US" sz="2200" b="1" dirty="0">
                <a:latin typeface="メイリオ" panose="020B0604030504040204" pitchFamily="50" charset="-128"/>
                <a:ea typeface="メイリオ" panose="020B0604030504040204" pitchFamily="50" charset="-128"/>
              </a:rPr>
              <a:t>解析士</a:t>
            </a:r>
            <a:r>
              <a:rPr lang="en-US" altLang="ja-JP" sz="2200" b="1" dirty="0">
                <a:latin typeface="メイリオ" panose="020B0604030504040204" pitchFamily="50" charset="-128"/>
                <a:ea typeface="メイリオ" panose="020B0604030504040204" pitchFamily="50" charset="-128"/>
              </a:rPr>
              <a:t>20</a:t>
            </a:r>
            <a:r>
              <a:rPr lang="ja-JP" altLang="en-US" sz="2200" b="1" dirty="0">
                <a:latin typeface="メイリオ" panose="020B0604030504040204" pitchFamily="50" charset="-128"/>
                <a:ea typeface="メイリオ" panose="020B0604030504040204" pitchFamily="50" charset="-128"/>
              </a:rPr>
              <a:t>名以上在籍。</a:t>
            </a:r>
            <a:endParaRPr lang="en-US" altLang="ja-JP" sz="2200" b="1"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根拠を大切にした運用･提案。</a:t>
            </a:r>
            <a:endParaRPr kumimoji="1" lang="en-US" altLang="ja-JP" sz="2200" b="1"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p:txBody>
      </p:sp>
      <p:sp>
        <p:nvSpPr>
          <p:cNvPr id="31" name="テキスト ボックス 30">
            <a:extLst>
              <a:ext uri="{FF2B5EF4-FFF2-40B4-BE49-F238E27FC236}">
                <a16:creationId xmlns:a16="http://schemas.microsoft.com/office/drawing/2014/main" id="{4E268237-1BFA-7C9E-E492-74A2C2B65AFB}"/>
              </a:ext>
            </a:extLst>
          </p:cNvPr>
          <p:cNvSpPr txBox="1"/>
          <p:nvPr/>
        </p:nvSpPr>
        <p:spPr>
          <a:xfrm>
            <a:off x="6305216" y="5517576"/>
            <a:ext cx="4674310" cy="584775"/>
          </a:xfrm>
          <a:prstGeom prst="rect">
            <a:avLst/>
          </a:prstGeom>
          <a:noFill/>
        </p:spPr>
        <p:txBody>
          <a:bodyPr wrap="square">
            <a:spAutoFit/>
          </a:bodyPr>
          <a:lstStyle/>
          <a:p>
            <a:r>
              <a:rPr lang="ja-JP" altLang="en-US" sz="1600" dirty="0">
                <a:latin typeface="メイリオ" panose="020B0604030504040204" pitchFamily="50" charset="-128"/>
                <a:ea typeface="メイリオ" panose="020B0604030504040204" pitchFamily="50" charset="-128"/>
              </a:rPr>
              <a:t>「なんとなく」という感覚ではなく</a:t>
            </a:r>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データに基づいた改善提案をいたします。</a:t>
            </a:r>
            <a:endParaRPr lang="en-US" altLang="ja-JP" sz="1600" dirty="0">
              <a:latin typeface="メイリオ" panose="020B0604030504040204" pitchFamily="50" charset="-128"/>
              <a:ea typeface="メイリオ" panose="020B0604030504040204" pitchFamily="50" charset="-128"/>
            </a:endParaRPr>
          </a:p>
        </p:txBody>
      </p:sp>
      <p:pic>
        <p:nvPicPr>
          <p:cNvPr id="33" name="図 32">
            <a:extLst>
              <a:ext uri="{FF2B5EF4-FFF2-40B4-BE49-F238E27FC236}">
                <a16:creationId xmlns:a16="http://schemas.microsoft.com/office/drawing/2014/main" id="{2DB0A527-8817-12F4-527D-4E768583D68E}"/>
              </a:ext>
            </a:extLst>
          </p:cNvPr>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121193" y="2674760"/>
            <a:ext cx="1616734" cy="1376186"/>
          </a:xfrm>
          <a:prstGeom prst="rect">
            <a:avLst/>
          </a:prstGeom>
        </p:spPr>
      </p:pic>
      <p:pic>
        <p:nvPicPr>
          <p:cNvPr id="35" name="図 34">
            <a:extLst>
              <a:ext uri="{FF2B5EF4-FFF2-40B4-BE49-F238E27FC236}">
                <a16:creationId xmlns:a16="http://schemas.microsoft.com/office/drawing/2014/main" id="{38EC6056-E49E-F055-AD52-2E96C4901FF5}"/>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7918" y="4971783"/>
            <a:ext cx="1662138" cy="1534973"/>
          </a:xfrm>
          <a:prstGeom prst="rect">
            <a:avLst/>
          </a:prstGeom>
        </p:spPr>
      </p:pic>
      <p:pic>
        <p:nvPicPr>
          <p:cNvPr id="40" name="図 39">
            <a:extLst>
              <a:ext uri="{FF2B5EF4-FFF2-40B4-BE49-F238E27FC236}">
                <a16:creationId xmlns:a16="http://schemas.microsoft.com/office/drawing/2014/main" id="{A5DED069-652A-A93E-FA84-61EEB018DFBB}"/>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11226" y="4793242"/>
            <a:ext cx="1124102" cy="1674233"/>
          </a:xfrm>
          <a:prstGeom prst="rect">
            <a:avLst/>
          </a:prstGeom>
        </p:spPr>
      </p:pic>
      <p:pic>
        <p:nvPicPr>
          <p:cNvPr id="42" name="図 41">
            <a:extLst>
              <a:ext uri="{FF2B5EF4-FFF2-40B4-BE49-F238E27FC236}">
                <a16:creationId xmlns:a16="http://schemas.microsoft.com/office/drawing/2014/main" id="{235D38FD-F9E6-F5AF-B1D2-28CCE1E3B6A4}"/>
              </a:ext>
            </a:extLst>
          </p:cNvPr>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30553" y="2593575"/>
            <a:ext cx="1085447" cy="1567995"/>
          </a:xfrm>
          <a:prstGeom prst="rect">
            <a:avLst/>
          </a:prstGeom>
        </p:spPr>
      </p:pic>
    </p:spTree>
    <p:extLst>
      <p:ext uri="{BB962C8B-B14F-4D97-AF65-F5344CB8AC3E}">
        <p14:creationId xmlns:p14="http://schemas.microsoft.com/office/powerpoint/2010/main" val="3056584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9048600B-DA2C-30C7-757F-94582172A84D}"/>
              </a:ext>
            </a:extLst>
          </p:cNvPr>
          <p:cNvSpPr/>
          <p:nvPr/>
        </p:nvSpPr>
        <p:spPr>
          <a:xfrm>
            <a:off x="412769" y="1845733"/>
            <a:ext cx="11366461" cy="3983137"/>
          </a:xfrm>
          <a:prstGeom prst="rect">
            <a:avLst/>
          </a:prstGeom>
          <a:solidFill>
            <a:srgbClr val="FFFFFF"/>
          </a:solidFill>
          <a:ln w="57150">
            <a:solidFill>
              <a:srgbClr val="EDA7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3" name="タイトル 12">
            <a:extLst>
              <a:ext uri="{FF2B5EF4-FFF2-40B4-BE49-F238E27FC236}">
                <a16:creationId xmlns:a16="http://schemas.microsoft.com/office/drawing/2014/main" id="{07367608-E384-699B-644D-A2C958284F66}"/>
              </a:ext>
            </a:extLst>
          </p:cNvPr>
          <p:cNvSpPr>
            <a:spLocks noGrp="1"/>
          </p:cNvSpPr>
          <p:nvPr>
            <p:ph type="title"/>
          </p:nvPr>
        </p:nvSpPr>
        <p:spPr>
          <a:xfrm>
            <a:off x="365231" y="273159"/>
            <a:ext cx="6592160" cy="1004857"/>
          </a:xfrm>
        </p:spPr>
        <p:txBody>
          <a:bodyPr>
            <a:normAutofit/>
          </a:bodyPr>
          <a:lstStyle/>
          <a:p>
            <a:r>
              <a:rPr lang="ja-JP" altLang="en-US" dirty="0"/>
              <a:t>取扱求人メディア</a:t>
            </a:r>
          </a:p>
        </p:txBody>
      </p:sp>
      <p:sp>
        <p:nvSpPr>
          <p:cNvPr id="2" name="スライド番号プレースホルダー 1">
            <a:extLst>
              <a:ext uri="{FF2B5EF4-FFF2-40B4-BE49-F238E27FC236}">
                <a16:creationId xmlns:a16="http://schemas.microsoft.com/office/drawing/2014/main" id="{53BA03E1-F9FB-FEBC-DA1E-164C0D83DF61}"/>
              </a:ext>
            </a:extLst>
          </p:cNvPr>
          <p:cNvSpPr>
            <a:spLocks noGrp="1"/>
          </p:cNvSpPr>
          <p:nvPr>
            <p:ph type="sldNum" sz="quarter" idx="12"/>
          </p:nvPr>
        </p:nvSpPr>
        <p:spPr/>
        <p:txBody>
          <a:bodyPr/>
          <a:lstStyle/>
          <a:p>
            <a:r>
              <a:rPr lang="en-US" altLang="ja-JP"/>
              <a:t>- </a:t>
            </a:r>
            <a:fld id="{6886FDF6-575E-42CC-BB18-4604A6A37F49}" type="slidenum">
              <a:rPr lang="ja-JP" altLang="en-US" smtClean="0"/>
              <a:pPr/>
              <a:t>4</a:t>
            </a:fld>
            <a:r>
              <a:rPr lang="ja-JP" altLang="en-US"/>
              <a:t> </a:t>
            </a:r>
            <a:r>
              <a:rPr lang="en-US" altLang="ja-JP"/>
              <a:t>-</a:t>
            </a:r>
            <a:endParaRPr lang="ja-JP" altLang="en-US" dirty="0"/>
          </a:p>
        </p:txBody>
      </p:sp>
      <p:sp>
        <p:nvSpPr>
          <p:cNvPr id="14" name="テキスト ボックス 13">
            <a:extLst>
              <a:ext uri="{FF2B5EF4-FFF2-40B4-BE49-F238E27FC236}">
                <a16:creationId xmlns:a16="http://schemas.microsoft.com/office/drawing/2014/main" id="{7F15A263-3022-6BDF-AAE1-1B8AF9D8A746}"/>
              </a:ext>
            </a:extLst>
          </p:cNvPr>
          <p:cNvSpPr txBox="1"/>
          <p:nvPr/>
        </p:nvSpPr>
        <p:spPr>
          <a:xfrm>
            <a:off x="412769" y="1061767"/>
            <a:ext cx="11206466" cy="646331"/>
          </a:xfrm>
          <a:prstGeom prst="rect">
            <a:avLst/>
          </a:prstGeom>
          <a:noFill/>
        </p:spPr>
        <p:txBody>
          <a:bodyPr wrap="none" rtlCol="0">
            <a:spAutoFit/>
          </a:bodyPr>
          <a:lstStyle/>
          <a:p>
            <a:r>
              <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rPr>
              <a:t>Indeed</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をはじめ、お客様のお悩みに最適なご提案ができるよう</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各求人メディアの取り扱いがございます。</a:t>
            </a:r>
            <a:endParaRPr lang="en-US" altLang="ja-JP" b="1"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こちらにないものも対応できる場合がございますので一度ご相談ください。</a:t>
            </a:r>
          </a:p>
        </p:txBody>
      </p:sp>
      <p:sp>
        <p:nvSpPr>
          <p:cNvPr id="4" name="テキスト ボックス 3">
            <a:extLst>
              <a:ext uri="{FF2B5EF4-FFF2-40B4-BE49-F238E27FC236}">
                <a16:creationId xmlns:a16="http://schemas.microsoft.com/office/drawing/2014/main" id="{A363BDC9-44AC-D142-2459-F08AFB08D80F}"/>
              </a:ext>
            </a:extLst>
          </p:cNvPr>
          <p:cNvSpPr txBox="1"/>
          <p:nvPr/>
        </p:nvSpPr>
        <p:spPr>
          <a:xfrm>
            <a:off x="9931123" y="5312669"/>
            <a:ext cx="1688112" cy="369332"/>
          </a:xfrm>
          <a:prstGeom prst="rect">
            <a:avLst/>
          </a:prstGeom>
          <a:noFill/>
        </p:spPr>
        <p:txBody>
          <a:bodyPr wrap="square" rtlCol="0">
            <a:spAutoFit/>
          </a:bodyPr>
          <a:lstStyle/>
          <a:p>
            <a:r>
              <a:rPr lang="en-US" altLang="ja-JP" b="1" dirty="0">
                <a:solidFill>
                  <a:schemeClr val="tx1">
                    <a:lumMod val="85000"/>
                    <a:lumOff val="15000"/>
                  </a:schemeClr>
                </a:solidFill>
              </a:rPr>
              <a:t>a</a:t>
            </a:r>
            <a:r>
              <a:rPr kumimoji="1" lang="en-US" altLang="ja-JP" b="1" dirty="0">
                <a:solidFill>
                  <a:schemeClr val="tx1">
                    <a:lumMod val="85000"/>
                    <a:lumOff val="15000"/>
                  </a:schemeClr>
                </a:solidFill>
              </a:rPr>
              <a:t>nd more</a:t>
            </a:r>
            <a:r>
              <a:rPr lang="ja-JP" altLang="en-US" b="1" dirty="0">
                <a:solidFill>
                  <a:schemeClr val="tx1">
                    <a:lumMod val="85000"/>
                    <a:lumOff val="15000"/>
                  </a:schemeClr>
                </a:solidFill>
              </a:rPr>
              <a:t>･･･</a:t>
            </a:r>
            <a:endParaRPr kumimoji="1" lang="ja-JP" altLang="en-US" b="1" dirty="0">
              <a:solidFill>
                <a:schemeClr val="tx1">
                  <a:lumMod val="85000"/>
                  <a:lumOff val="15000"/>
                </a:schemeClr>
              </a:solidFill>
            </a:endParaRPr>
          </a:p>
        </p:txBody>
      </p:sp>
      <p:sp>
        <p:nvSpPr>
          <p:cNvPr id="3" name="テキスト ボックス 2">
            <a:extLst>
              <a:ext uri="{FF2B5EF4-FFF2-40B4-BE49-F238E27FC236}">
                <a16:creationId xmlns:a16="http://schemas.microsoft.com/office/drawing/2014/main" id="{393679A6-D1CE-D0CF-1D17-A07A9982F2BA}"/>
              </a:ext>
            </a:extLst>
          </p:cNvPr>
          <p:cNvSpPr txBox="1"/>
          <p:nvPr/>
        </p:nvSpPr>
        <p:spPr>
          <a:xfrm>
            <a:off x="1140308" y="2213285"/>
            <a:ext cx="9751387" cy="2746906"/>
          </a:xfrm>
          <a:prstGeom prst="rect">
            <a:avLst/>
          </a:prstGeom>
          <a:noFill/>
        </p:spPr>
        <p:txBody>
          <a:bodyPr wrap="none" rtlCol="0">
            <a:spAutoFit/>
          </a:bodyPr>
          <a:lstStyle/>
          <a:p>
            <a:pPr>
              <a:lnSpc>
                <a:spcPct val="200000"/>
              </a:lnSpc>
            </a:pPr>
            <a:r>
              <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Indeed</a:t>
            </a:r>
            <a:r>
              <a:rPr kumimoji="1"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　</a:t>
            </a:r>
            <a:r>
              <a:rPr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I</a:t>
            </a:r>
            <a:r>
              <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ndeed</a:t>
            </a:r>
            <a:r>
              <a:rPr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 </a:t>
            </a:r>
            <a:r>
              <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PLUS</a:t>
            </a:r>
            <a:r>
              <a:rPr kumimoji="1"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　</a:t>
            </a:r>
            <a:r>
              <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Air</a:t>
            </a:r>
            <a:r>
              <a:rPr kumimoji="1"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ワーク 採用管理</a:t>
            </a:r>
            <a:endPar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nSpc>
                <a:spcPct val="200000"/>
              </a:lnSpc>
            </a:pPr>
            <a:r>
              <a:rPr kumimoji="1"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タウンワーク　はたらいく　リクナビ</a:t>
            </a:r>
            <a:r>
              <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NEXT</a:t>
            </a:r>
          </a:p>
          <a:p>
            <a:pPr>
              <a:lnSpc>
                <a:spcPct val="200000"/>
              </a:lnSpc>
            </a:pPr>
            <a:r>
              <a:rPr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タイミー</a:t>
            </a:r>
            <a:r>
              <a:rPr kumimoji="1"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　</a:t>
            </a:r>
            <a:r>
              <a:rPr kumimoji="1"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doda</a:t>
            </a:r>
            <a:r>
              <a:rPr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rPr>
              <a:t>　求人ボックス　ワガシャ</a:t>
            </a:r>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 </a:t>
            </a:r>
            <a:r>
              <a:rPr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de</a:t>
            </a:r>
            <a:r>
              <a:rPr lang="en-US" altLang="ja-JP" b="1" dirty="0">
                <a:solidFill>
                  <a:schemeClr val="tx1">
                    <a:lumMod val="85000"/>
                    <a:lumOff val="15000"/>
                  </a:schemeClr>
                </a:solidFill>
                <a:latin typeface="メイリオ" panose="020B0604030504040204" pitchFamily="50" charset="-128"/>
                <a:ea typeface="メイリオ" panose="020B0604030504040204" pitchFamily="50" charset="-128"/>
              </a:rPr>
              <a:t> </a:t>
            </a:r>
            <a:r>
              <a:rPr lang="en-US" altLang="ja-JP" sz="3000" b="1" dirty="0">
                <a:solidFill>
                  <a:schemeClr val="tx1">
                    <a:lumMod val="85000"/>
                    <a:lumOff val="15000"/>
                  </a:schemeClr>
                </a:solidFill>
                <a:latin typeface="メイリオ" panose="020B0604030504040204" pitchFamily="50" charset="-128"/>
                <a:ea typeface="メイリオ" panose="020B0604030504040204" pitchFamily="50" charset="-128"/>
              </a:rPr>
              <a:t>DOMO</a:t>
            </a:r>
            <a:endParaRPr kumimoji="1" lang="ja-JP" altLang="en-US" sz="30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70604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58D34-3EEF-CBEA-CA45-4A79A1801C4E}"/>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70C770C3-6890-68AA-751F-91CEA6DF8B9F}"/>
              </a:ext>
            </a:extLst>
          </p:cNvPr>
          <p:cNvSpPr>
            <a:spLocks noGrp="1"/>
          </p:cNvSpPr>
          <p:nvPr>
            <p:ph type="title"/>
          </p:nvPr>
        </p:nvSpPr>
        <p:spPr/>
        <p:txBody>
          <a:bodyPr>
            <a:normAutofit/>
          </a:bodyPr>
          <a:lstStyle/>
          <a:p>
            <a:r>
              <a:rPr lang="ja-JP" altLang="en-US" dirty="0"/>
              <a:t>採用成功事例</a:t>
            </a:r>
          </a:p>
        </p:txBody>
      </p:sp>
      <p:sp>
        <p:nvSpPr>
          <p:cNvPr id="4" name="スライド番号プレースホルダー 3">
            <a:extLst>
              <a:ext uri="{FF2B5EF4-FFF2-40B4-BE49-F238E27FC236}">
                <a16:creationId xmlns:a16="http://schemas.microsoft.com/office/drawing/2014/main" id="{AB830F68-A5CF-A80F-199E-7D450B5AF57C}"/>
              </a:ext>
            </a:extLst>
          </p:cNvPr>
          <p:cNvSpPr>
            <a:spLocks noGrp="1"/>
          </p:cNvSpPr>
          <p:nvPr>
            <p:ph type="sldNum" sz="quarter" idx="12"/>
          </p:nvPr>
        </p:nvSpPr>
        <p:spPr/>
        <p:txBody>
          <a:bodyPr/>
          <a:lstStyle/>
          <a:p>
            <a:r>
              <a:rPr lang="en-US" altLang="ja-JP"/>
              <a:t>- </a:t>
            </a:r>
            <a:fld id="{6886FDF6-575E-42CC-BB18-4604A6A37F49}" type="slidenum">
              <a:rPr lang="ja-JP" altLang="en-US" smtClean="0"/>
              <a:pPr/>
              <a:t>5</a:t>
            </a:fld>
            <a:r>
              <a:rPr lang="ja-JP" altLang="en-US"/>
              <a:t> </a:t>
            </a:r>
            <a:r>
              <a:rPr lang="en-US" altLang="ja-JP"/>
              <a:t>-</a:t>
            </a:r>
            <a:endParaRPr lang="ja-JP" altLang="en-US" dirty="0"/>
          </a:p>
        </p:txBody>
      </p:sp>
    </p:spTree>
    <p:extLst>
      <p:ext uri="{BB962C8B-B14F-4D97-AF65-F5344CB8AC3E}">
        <p14:creationId xmlns:p14="http://schemas.microsoft.com/office/powerpoint/2010/main" val="710006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805583B-2E98-31C9-8CE3-D4CFF3062C66}"/>
              </a:ext>
            </a:extLst>
          </p:cNvPr>
          <p:cNvSpPr>
            <a:spLocks noGrp="1"/>
          </p:cNvSpPr>
          <p:nvPr>
            <p:ph type="title"/>
          </p:nvPr>
        </p:nvSpPr>
        <p:spPr>
          <a:xfrm>
            <a:off x="365231" y="273160"/>
            <a:ext cx="4494636" cy="756854"/>
          </a:xfrm>
        </p:spPr>
        <p:txBody>
          <a:bodyPr>
            <a:normAutofit fontScale="90000"/>
          </a:bodyPr>
          <a:lstStyle/>
          <a:p>
            <a:r>
              <a:rPr lang="ja-JP" altLang="en-US" dirty="0"/>
              <a:t>採用成功事例①</a:t>
            </a:r>
          </a:p>
        </p:txBody>
      </p:sp>
      <p:sp>
        <p:nvSpPr>
          <p:cNvPr id="3" name="スライド番号プレースホルダー 2">
            <a:extLst>
              <a:ext uri="{FF2B5EF4-FFF2-40B4-BE49-F238E27FC236}">
                <a16:creationId xmlns:a16="http://schemas.microsoft.com/office/drawing/2014/main" id="{35997C7D-B8ED-1718-5BCB-AF31C0538688}"/>
              </a:ext>
            </a:extLst>
          </p:cNvPr>
          <p:cNvSpPr>
            <a:spLocks noGrp="1"/>
          </p:cNvSpPr>
          <p:nvPr>
            <p:ph type="sldNum" sz="quarter" idx="12"/>
          </p:nvPr>
        </p:nvSpPr>
        <p:spPr/>
        <p:txBody>
          <a:bodyPr/>
          <a:lstStyle/>
          <a:p>
            <a:r>
              <a:rPr lang="en-US" altLang="ja-JP" dirty="0"/>
              <a:t>- </a:t>
            </a:r>
            <a:fld id="{6886FDF6-575E-42CC-BB18-4604A6A37F49}" type="slidenum">
              <a:rPr lang="ja-JP" altLang="en-US" smtClean="0"/>
              <a:pPr/>
              <a:t>6</a:t>
            </a:fld>
            <a:r>
              <a:rPr lang="ja-JP" altLang="en-US" dirty="0"/>
              <a:t> </a:t>
            </a:r>
            <a:r>
              <a:rPr lang="en-US" altLang="ja-JP" dirty="0"/>
              <a:t>-</a:t>
            </a:r>
            <a:endParaRPr lang="ja-JP" altLang="en-US" dirty="0"/>
          </a:p>
        </p:txBody>
      </p:sp>
      <p:sp>
        <p:nvSpPr>
          <p:cNvPr id="5" name="テキスト ボックス 4">
            <a:extLst>
              <a:ext uri="{FF2B5EF4-FFF2-40B4-BE49-F238E27FC236}">
                <a16:creationId xmlns:a16="http://schemas.microsoft.com/office/drawing/2014/main" id="{C1223D96-DFA0-A8D4-C9E0-3E0CE99A039F}"/>
              </a:ext>
            </a:extLst>
          </p:cNvPr>
          <p:cNvSpPr txBox="1"/>
          <p:nvPr/>
        </p:nvSpPr>
        <p:spPr>
          <a:xfrm>
            <a:off x="4724400" y="2107906"/>
            <a:ext cx="6840072" cy="4001095"/>
          </a:xfrm>
          <a:prstGeom prst="rect">
            <a:avLst/>
          </a:prstGeom>
          <a:noFill/>
        </p:spPr>
        <p:txBody>
          <a:bodyPr wrap="square" rtlCol="0">
            <a:spAutoFit/>
          </a:bodyPr>
          <a:lstStyle/>
          <a:p>
            <a:r>
              <a:rPr lang="zh-TW"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掲載期間：</a:t>
            </a:r>
            <a:r>
              <a:rPr lang="en-US" altLang="zh-TW" sz="2400" b="1" dirty="0">
                <a:solidFill>
                  <a:schemeClr val="tx1">
                    <a:lumMod val="75000"/>
                    <a:lumOff val="25000"/>
                  </a:schemeClr>
                </a:solidFill>
                <a:latin typeface="メイリオ" panose="020B0604030504040204" pitchFamily="50" charset="-128"/>
                <a:ea typeface="メイリオ" panose="020B0604030504040204" pitchFamily="50" charset="-128"/>
              </a:rPr>
              <a:t>2</a:t>
            </a:r>
            <a:r>
              <a:rPr lang="zh-TW" altLang="en-US" sz="2400" b="1" dirty="0">
                <a:solidFill>
                  <a:schemeClr val="tx1">
                    <a:lumMod val="75000"/>
                    <a:lumOff val="25000"/>
                  </a:schemeClr>
                </a:solidFill>
                <a:latin typeface="メイリオ" panose="020B0604030504040204" pitchFamily="50" charset="-128"/>
                <a:ea typeface="メイリオ" panose="020B0604030504040204" pitchFamily="50" charset="-128"/>
              </a:rPr>
              <a:t>週間</a:t>
            </a:r>
            <a:endParaRPr lang="en-US" altLang="zh-TW" sz="24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zh-TW"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掲載費用：</a:t>
            </a:r>
            <a:r>
              <a:rPr lang="en-US" altLang="zh-TW" sz="2400" b="1" dirty="0">
                <a:solidFill>
                  <a:schemeClr val="tx1">
                    <a:lumMod val="75000"/>
                    <a:lumOff val="25000"/>
                  </a:schemeClr>
                </a:solidFill>
                <a:latin typeface="メイリオ" panose="020B0604030504040204" pitchFamily="50" charset="-128"/>
                <a:ea typeface="メイリオ" panose="020B0604030504040204" pitchFamily="50" charset="-128"/>
              </a:rPr>
              <a:t>5</a:t>
            </a:r>
            <a:r>
              <a:rPr lang="zh-TW"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万円</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応募数：</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30</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件以上</a:t>
            </a:r>
          </a:p>
          <a:p>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採用数：正社員</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1</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名、アルバイト</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7</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名</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ランチとディナーで異なる業態の飲食店を運営するお客様。</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昼と夜の時間帯で原稿を分け、それぞれ異なるターゲットを</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設定し、訴求。正社員も原稿を分け、計</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3</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原稿で掲載しました。</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オープニング募集ということもあり、ある程度応募が集まることは想定出来たため、応募～面接、採用のプロセスを重視。</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お客様の求めているターゲットからより多くの応募が来るよう、</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b="0" i="0" dirty="0">
                <a:solidFill>
                  <a:schemeClr val="tx1">
                    <a:lumMod val="75000"/>
                    <a:lumOff val="25000"/>
                  </a:schemeClr>
                </a:solidFill>
                <a:effectLst/>
                <a:latin typeface="メイリオ" panose="020B0604030504040204" pitchFamily="50" charset="-128"/>
                <a:ea typeface="メイリオ" panose="020B0604030504040204" pitchFamily="50" charset="-128"/>
              </a:rPr>
              <a:t>ターゲットの明確化にも力を入れ、原稿内容にこだわりました。</a:t>
            </a:r>
            <a:endParaRPr lang="en-US" altLang="ja-JP" b="0" i="0" dirty="0">
              <a:solidFill>
                <a:schemeClr val="tx1">
                  <a:lumMod val="75000"/>
                  <a:lumOff val="25000"/>
                </a:schemeClr>
              </a:solidFill>
              <a:effectLst/>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AAF62F70-F215-F247-EC63-FA2A69561603}"/>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brightnessContrast bright="-20000"/>
                    </a14:imgEffect>
                  </a14:imgLayer>
                </a14:imgProps>
              </a:ext>
              <a:ext uri="{28A0092B-C50C-407E-A947-70E740481C1C}">
                <a14:useLocalDpi xmlns:a14="http://schemas.microsoft.com/office/drawing/2010/main" val="0"/>
              </a:ext>
            </a:extLst>
          </a:blip>
          <a:srcRect l="35834" t="-169" r="14722" b="2744"/>
          <a:stretch/>
        </p:blipFill>
        <p:spPr>
          <a:xfrm>
            <a:off x="508000" y="1253062"/>
            <a:ext cx="3634787" cy="4778315"/>
          </a:xfrm>
          <a:prstGeom prst="rect">
            <a:avLst/>
          </a:prstGeom>
        </p:spPr>
      </p:pic>
      <p:sp>
        <p:nvSpPr>
          <p:cNvPr id="10" name="四角形: 角を丸くする 9">
            <a:extLst>
              <a:ext uri="{FF2B5EF4-FFF2-40B4-BE49-F238E27FC236}">
                <a16:creationId xmlns:a16="http://schemas.microsoft.com/office/drawing/2014/main" id="{57468879-D74E-FE5A-2A4A-C7B170B05E9A}"/>
              </a:ext>
            </a:extLst>
          </p:cNvPr>
          <p:cNvSpPr/>
          <p:nvPr/>
        </p:nvSpPr>
        <p:spPr>
          <a:xfrm>
            <a:off x="4647037" y="1267922"/>
            <a:ext cx="5037290" cy="756854"/>
          </a:xfrm>
          <a:prstGeom prst="round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メイリオ" panose="020B0604030504040204" pitchFamily="50" charset="-128"/>
                <a:ea typeface="メイリオ" panose="020B0604030504040204" pitchFamily="50" charset="-128"/>
              </a:rPr>
              <a:t>居酒屋のホール･キッチンスタッフ</a:t>
            </a:r>
          </a:p>
        </p:txBody>
      </p:sp>
    </p:spTree>
    <p:extLst>
      <p:ext uri="{BB962C8B-B14F-4D97-AF65-F5344CB8AC3E}">
        <p14:creationId xmlns:p14="http://schemas.microsoft.com/office/powerpoint/2010/main" val="2667277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83667-64BC-2DA4-9CFD-C2983D9A7066}"/>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E265CB3F-5704-D3DE-EF13-8705C4DCE679}"/>
              </a:ext>
            </a:extLst>
          </p:cNvPr>
          <p:cNvSpPr>
            <a:spLocks noGrp="1"/>
          </p:cNvSpPr>
          <p:nvPr>
            <p:ph type="title"/>
          </p:nvPr>
        </p:nvSpPr>
        <p:spPr>
          <a:xfrm>
            <a:off x="365231" y="273160"/>
            <a:ext cx="4494636" cy="756854"/>
          </a:xfrm>
        </p:spPr>
        <p:txBody>
          <a:bodyPr>
            <a:normAutofit fontScale="90000"/>
          </a:bodyPr>
          <a:lstStyle/>
          <a:p>
            <a:r>
              <a:rPr lang="ja-JP" altLang="en-US" dirty="0"/>
              <a:t>採用成功事例②</a:t>
            </a:r>
          </a:p>
        </p:txBody>
      </p:sp>
      <p:sp>
        <p:nvSpPr>
          <p:cNvPr id="3" name="スライド番号プレースホルダー 2">
            <a:extLst>
              <a:ext uri="{FF2B5EF4-FFF2-40B4-BE49-F238E27FC236}">
                <a16:creationId xmlns:a16="http://schemas.microsoft.com/office/drawing/2014/main" id="{4CE93BD4-FB4D-8D13-F18E-6AA1A491B815}"/>
              </a:ext>
            </a:extLst>
          </p:cNvPr>
          <p:cNvSpPr>
            <a:spLocks noGrp="1"/>
          </p:cNvSpPr>
          <p:nvPr>
            <p:ph type="sldNum" sz="quarter" idx="12"/>
          </p:nvPr>
        </p:nvSpPr>
        <p:spPr/>
        <p:txBody>
          <a:bodyPr/>
          <a:lstStyle/>
          <a:p>
            <a:r>
              <a:rPr lang="en-US" altLang="ja-JP" dirty="0"/>
              <a:t>- </a:t>
            </a:r>
            <a:fld id="{6886FDF6-575E-42CC-BB18-4604A6A37F49}" type="slidenum">
              <a:rPr lang="ja-JP" altLang="en-US" smtClean="0"/>
              <a:pPr/>
              <a:t>7</a:t>
            </a:fld>
            <a:r>
              <a:rPr lang="ja-JP" altLang="en-US" dirty="0"/>
              <a:t> </a:t>
            </a:r>
            <a:r>
              <a:rPr lang="en-US" altLang="ja-JP" dirty="0"/>
              <a:t>-</a:t>
            </a:r>
            <a:endParaRPr lang="ja-JP" altLang="en-US" dirty="0"/>
          </a:p>
        </p:txBody>
      </p:sp>
      <p:sp>
        <p:nvSpPr>
          <p:cNvPr id="5" name="テキスト ボックス 4">
            <a:extLst>
              <a:ext uri="{FF2B5EF4-FFF2-40B4-BE49-F238E27FC236}">
                <a16:creationId xmlns:a16="http://schemas.microsoft.com/office/drawing/2014/main" id="{30544F9A-79B3-2582-D615-04E5A8F8E999}"/>
              </a:ext>
            </a:extLst>
          </p:cNvPr>
          <p:cNvSpPr txBox="1"/>
          <p:nvPr/>
        </p:nvSpPr>
        <p:spPr>
          <a:xfrm>
            <a:off x="4647037" y="2171896"/>
            <a:ext cx="6770263" cy="3877985"/>
          </a:xfrm>
          <a:prstGeom prst="rect">
            <a:avLst/>
          </a:prstGeom>
          <a:noFill/>
        </p:spPr>
        <p:txBody>
          <a:bodyPr wrap="square" rtlCol="0">
            <a:spAutoFit/>
          </a:bodyPr>
          <a:lstStyle/>
          <a:p>
            <a:r>
              <a:rPr lang="zh-TW"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掲載期間：</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1</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ヶ月</a:t>
            </a:r>
            <a:endParaRPr lang="en-US" altLang="zh-TW" sz="24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応募数：</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15</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件以上</a:t>
            </a:r>
          </a:p>
          <a:p>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メインターゲットは</a:t>
            </a:r>
            <a:r>
              <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rPr>
              <a:t>20</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代のフリーター男性を設定。アルバイト求人では、</a:t>
            </a:r>
            <a:endPar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途中離脱を防ぐため文章量は少なめにする傾向にありますが、今回はあえて実際にフリーターとしてこのお店に応募し、現在は正社員として働いている方のエピソードを入れました。この作戦が功を奏し、狙い通り</a:t>
            </a:r>
            <a:r>
              <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rPr>
              <a:t>20</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代フリーター男性を採用できました。</a:t>
            </a:r>
          </a:p>
          <a:p>
            <a:endParaRPr lang="ja-JP" altLang="en-US" sz="5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また、テレビ取材を受けるほどの有名店で、明るい雰囲気のお店であることから、社風とのアンマッチを防ぐために雰囲気が伝わるようスタッフの集合写真を掲載。</a:t>
            </a:r>
          </a:p>
          <a:p>
            <a:r>
              <a:rPr lang="ja-JP" altLang="en-US" sz="500" dirty="0">
                <a:solidFill>
                  <a:schemeClr val="tx1">
                    <a:lumMod val="75000"/>
                    <a:lumOff val="25000"/>
                  </a:schemeClr>
                </a:solidFill>
                <a:latin typeface="メイリオ" panose="020B0604030504040204" pitchFamily="50" charset="-128"/>
                <a:ea typeface="メイリオ" panose="020B0604030504040204" pitchFamily="50" charset="-128"/>
              </a:rPr>
              <a:t> </a:t>
            </a:r>
          </a:p>
          <a:p>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働く上でのメリットを中心とした学生や主婦向けの原稿も作成。</a:t>
            </a:r>
            <a:endPar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学生向け原稿では「仲のいいバイト仲間とシフトが被った日は忙しい日程楽しい心情」と、ターゲットに刺さる表現･文章作成を意識しました。</a:t>
            </a:r>
          </a:p>
        </p:txBody>
      </p:sp>
      <p:pic>
        <p:nvPicPr>
          <p:cNvPr id="9" name="図 8">
            <a:extLst>
              <a:ext uri="{FF2B5EF4-FFF2-40B4-BE49-F238E27FC236}">
                <a16:creationId xmlns:a16="http://schemas.microsoft.com/office/drawing/2014/main" id="{731DF842-D22C-60C5-AC9C-3A2BDB89F0A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Effect>
                      <a14:saturation sat="200000"/>
                    </a14:imgEffect>
                  </a14:imgLayer>
                </a14:imgProps>
              </a:ext>
              <a:ext uri="{28A0092B-C50C-407E-A947-70E740481C1C}">
                <a14:useLocalDpi xmlns:a14="http://schemas.microsoft.com/office/drawing/2010/main" val="0"/>
              </a:ext>
            </a:extLst>
          </a:blip>
          <a:srcRect l="48920" r="-94"/>
          <a:stretch/>
        </p:blipFill>
        <p:spPr>
          <a:xfrm>
            <a:off x="508000" y="1271566"/>
            <a:ext cx="3670300" cy="4778315"/>
          </a:xfrm>
          <a:prstGeom prst="rect">
            <a:avLst/>
          </a:prstGeom>
        </p:spPr>
      </p:pic>
      <p:sp>
        <p:nvSpPr>
          <p:cNvPr id="10" name="四角形: 角を丸くする 9">
            <a:extLst>
              <a:ext uri="{FF2B5EF4-FFF2-40B4-BE49-F238E27FC236}">
                <a16:creationId xmlns:a16="http://schemas.microsoft.com/office/drawing/2014/main" id="{D478004A-4912-687F-8C85-EF29D4C2F8CA}"/>
              </a:ext>
            </a:extLst>
          </p:cNvPr>
          <p:cNvSpPr/>
          <p:nvPr/>
        </p:nvSpPr>
        <p:spPr>
          <a:xfrm>
            <a:off x="4647037" y="1267922"/>
            <a:ext cx="5037290" cy="756854"/>
          </a:xfrm>
          <a:prstGeom prst="round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メイリオ" panose="020B0604030504040204" pitchFamily="50" charset="-128"/>
                <a:ea typeface="メイリオ" panose="020B0604030504040204" pitchFamily="50" charset="-128"/>
              </a:rPr>
              <a:t>焼肉店</a:t>
            </a:r>
            <a:r>
              <a:rPr kumimoji="1" lang="ja-JP" altLang="en-US" sz="2400" b="1" dirty="0">
                <a:latin typeface="メイリオ" panose="020B0604030504040204" pitchFamily="50" charset="-128"/>
                <a:ea typeface="メイリオ" panose="020B0604030504040204" pitchFamily="50" charset="-128"/>
              </a:rPr>
              <a:t>のホール･キッチンスタッフ</a:t>
            </a:r>
          </a:p>
        </p:txBody>
      </p:sp>
    </p:spTree>
    <p:extLst>
      <p:ext uri="{BB962C8B-B14F-4D97-AF65-F5344CB8AC3E}">
        <p14:creationId xmlns:p14="http://schemas.microsoft.com/office/powerpoint/2010/main" val="1825505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D04B4-E1F3-38A9-B068-7AE09336EDA8}"/>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66DD89FC-1943-6DF6-6684-21FF9D6CFBB0}"/>
              </a:ext>
            </a:extLst>
          </p:cNvPr>
          <p:cNvSpPr>
            <a:spLocks noGrp="1"/>
          </p:cNvSpPr>
          <p:nvPr>
            <p:ph type="title"/>
          </p:nvPr>
        </p:nvSpPr>
        <p:spPr>
          <a:xfrm>
            <a:off x="365231" y="273160"/>
            <a:ext cx="4494636" cy="756854"/>
          </a:xfrm>
        </p:spPr>
        <p:txBody>
          <a:bodyPr>
            <a:normAutofit fontScale="90000"/>
          </a:bodyPr>
          <a:lstStyle/>
          <a:p>
            <a:r>
              <a:rPr lang="ja-JP" altLang="en-US" dirty="0"/>
              <a:t>採用成功事例③</a:t>
            </a:r>
          </a:p>
        </p:txBody>
      </p:sp>
      <p:sp>
        <p:nvSpPr>
          <p:cNvPr id="3" name="スライド番号プレースホルダー 2">
            <a:extLst>
              <a:ext uri="{FF2B5EF4-FFF2-40B4-BE49-F238E27FC236}">
                <a16:creationId xmlns:a16="http://schemas.microsoft.com/office/drawing/2014/main" id="{64E78B8E-F075-11E0-BB79-5D60BE01ECC6}"/>
              </a:ext>
            </a:extLst>
          </p:cNvPr>
          <p:cNvSpPr>
            <a:spLocks noGrp="1"/>
          </p:cNvSpPr>
          <p:nvPr>
            <p:ph type="sldNum" sz="quarter" idx="12"/>
          </p:nvPr>
        </p:nvSpPr>
        <p:spPr/>
        <p:txBody>
          <a:bodyPr/>
          <a:lstStyle/>
          <a:p>
            <a:r>
              <a:rPr lang="en-US" altLang="ja-JP" dirty="0"/>
              <a:t>- </a:t>
            </a:r>
            <a:fld id="{6886FDF6-575E-42CC-BB18-4604A6A37F49}" type="slidenum">
              <a:rPr lang="ja-JP" altLang="en-US" smtClean="0"/>
              <a:pPr/>
              <a:t>8</a:t>
            </a:fld>
            <a:r>
              <a:rPr lang="ja-JP" altLang="en-US" dirty="0"/>
              <a:t> </a:t>
            </a:r>
            <a:r>
              <a:rPr lang="en-US" altLang="ja-JP" dirty="0"/>
              <a:t>-</a:t>
            </a:r>
            <a:endParaRPr lang="ja-JP" altLang="en-US" dirty="0"/>
          </a:p>
        </p:txBody>
      </p:sp>
      <p:sp>
        <p:nvSpPr>
          <p:cNvPr id="5" name="テキスト ボックス 4">
            <a:extLst>
              <a:ext uri="{FF2B5EF4-FFF2-40B4-BE49-F238E27FC236}">
                <a16:creationId xmlns:a16="http://schemas.microsoft.com/office/drawing/2014/main" id="{9E0234B4-7B6D-904D-DD54-AD15EC85762D}"/>
              </a:ext>
            </a:extLst>
          </p:cNvPr>
          <p:cNvSpPr txBox="1"/>
          <p:nvPr/>
        </p:nvSpPr>
        <p:spPr>
          <a:xfrm>
            <a:off x="4610251" y="2248832"/>
            <a:ext cx="6948063" cy="3816429"/>
          </a:xfrm>
          <a:prstGeom prst="rect">
            <a:avLst/>
          </a:prstGeom>
          <a:noFill/>
        </p:spPr>
        <p:txBody>
          <a:bodyPr wrap="square" rtlCol="0">
            <a:spAutoFit/>
          </a:bodyPr>
          <a:lstStyle/>
          <a:p>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応募単価 </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50%</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ダウン</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採用コストの大幅削減に成功！</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以前はタウンワークで募集をされていたお客様。</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今回弊社からのご提案で</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Indeed PLUS</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をご利用いただきました。</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人財企画ではアシスタント全員が画像編集できる技術を学んで</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おり、募集の特徴を掴んで加工した画像を原稿に使用した結果、</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クリック率も毎月継続して</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10</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％を超えました。</a:t>
            </a:r>
          </a:p>
          <a:p>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スカウト機能</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自動アプローチ</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がある</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Air</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ワーク 採用管理へ切り替えたところ、さらに応募数が増加。元々のタウンワークご利用時</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から応募単価を半分まで下げることに成功しました。</a:t>
            </a:r>
          </a:p>
        </p:txBody>
      </p:sp>
      <p:sp>
        <p:nvSpPr>
          <p:cNvPr id="10" name="四角形: 角を丸くする 9">
            <a:extLst>
              <a:ext uri="{FF2B5EF4-FFF2-40B4-BE49-F238E27FC236}">
                <a16:creationId xmlns:a16="http://schemas.microsoft.com/office/drawing/2014/main" id="{FD229E81-71A2-2C38-8FB9-9EB083176F57}"/>
              </a:ext>
            </a:extLst>
          </p:cNvPr>
          <p:cNvSpPr/>
          <p:nvPr/>
        </p:nvSpPr>
        <p:spPr>
          <a:xfrm>
            <a:off x="4647037" y="1267922"/>
            <a:ext cx="5037290" cy="756854"/>
          </a:xfrm>
          <a:prstGeom prst="roundRect">
            <a:avLst/>
          </a:prstGeom>
          <a:solidFill>
            <a:srgbClr val="D89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メイリオ" panose="020B0604030504040204" pitchFamily="50" charset="-128"/>
                <a:ea typeface="メイリオ" panose="020B0604030504040204" pitchFamily="50" charset="-128"/>
              </a:rPr>
              <a:t>清掃スタッフ</a:t>
            </a:r>
            <a:endParaRPr kumimoji="1" lang="ja-JP" altLang="en-US" sz="2400" b="1" dirty="0">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69EAEB2B-62D1-F6AF-BADF-CF53C76A6FC3}"/>
              </a:ext>
            </a:extLst>
          </p:cNvPr>
          <p:cNvSpPr txBox="1"/>
          <p:nvPr/>
        </p:nvSpPr>
        <p:spPr>
          <a:xfrm>
            <a:off x="11375450" y="3510716"/>
            <a:ext cx="6280696" cy="646331"/>
          </a:xfrm>
          <a:prstGeom prst="rect">
            <a:avLst/>
          </a:prstGeom>
          <a:noFill/>
        </p:spPr>
        <p:txBody>
          <a:bodyPr wrap="square" rtlCol="0">
            <a:spAutoFit/>
          </a:bodyPr>
          <a:lstStyle/>
          <a:p>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7C3E8A30-F7AD-40FD-304F-BC04C9F12814}"/>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rcRect l="25521" t="27114" r="36644" b="1109"/>
          <a:stretch/>
        </p:blipFill>
        <p:spPr>
          <a:xfrm>
            <a:off x="462880" y="1256634"/>
            <a:ext cx="3793169" cy="4797339"/>
          </a:xfrm>
          <a:prstGeom prst="rect">
            <a:avLst/>
          </a:prstGeom>
        </p:spPr>
      </p:pic>
    </p:spTree>
    <p:extLst>
      <p:ext uri="{BB962C8B-B14F-4D97-AF65-F5344CB8AC3E}">
        <p14:creationId xmlns:p14="http://schemas.microsoft.com/office/powerpoint/2010/main" val="100207943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TotalTime>
  <Words>1391</Words>
  <Application>Microsoft Office PowerPoint</Application>
  <PresentationFormat>ワイド画面</PresentationFormat>
  <Paragraphs>150</Paragraphs>
  <Slides>13</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13</vt:i4>
      </vt:variant>
    </vt:vector>
  </HeadingPairs>
  <TitlesOfParts>
    <vt:vector size="19" baseType="lpstr">
      <vt:lpstr>メイリオ</vt:lpstr>
      <vt:lpstr>Yu Gothic</vt:lpstr>
      <vt:lpstr>Yu Gothic</vt:lpstr>
      <vt:lpstr>游ゴシック Light</vt:lpstr>
      <vt:lpstr>Arial</vt:lpstr>
      <vt:lpstr>Office テーマ</vt:lpstr>
      <vt:lpstr>PowerPoint プレゼンテーション</vt:lpstr>
      <vt:lpstr>PowerPoint プレゼンテーション</vt:lpstr>
      <vt:lpstr>ミッション</vt:lpstr>
      <vt:lpstr>人財企画に お任せいただくメリット</vt:lpstr>
      <vt:lpstr>取扱求人メディア</vt:lpstr>
      <vt:lpstr>採用成功事例</vt:lpstr>
      <vt:lpstr>採用成功事例①</vt:lpstr>
      <vt:lpstr>採用成功事例②</vt:lpstr>
      <vt:lpstr>採用成功事例③</vt:lpstr>
      <vt:lpstr>導入フロー</vt:lpstr>
      <vt:lpstr>会社概要・お問い合わせ先</vt:lpstr>
      <vt:lpstr>会社概要</vt:lpstr>
      <vt:lpstr>お問い合わせ方法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日高 美樹</dc:creator>
  <cp:lastModifiedBy>日高 美樹</cp:lastModifiedBy>
  <cp:revision>54</cp:revision>
  <dcterms:created xsi:type="dcterms:W3CDTF">2024-07-19T04:37:39Z</dcterms:created>
  <dcterms:modified xsi:type="dcterms:W3CDTF">2024-11-15T05:29:18Z</dcterms:modified>
</cp:coreProperties>
</file>